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</p:sldMasterIdLst>
  <p:notesMasterIdLst>
    <p:notesMasterId r:id="rId29"/>
  </p:notesMasterIdLst>
  <p:handoutMasterIdLst>
    <p:handoutMasterId r:id="rId30"/>
  </p:handoutMasterIdLst>
  <p:sldIdLst>
    <p:sldId id="969" r:id="rId3"/>
    <p:sldId id="988" r:id="rId4"/>
    <p:sldId id="1005" r:id="rId5"/>
    <p:sldId id="844" r:id="rId6"/>
    <p:sldId id="1086" r:id="rId7"/>
    <p:sldId id="1014" r:id="rId8"/>
    <p:sldId id="1007" r:id="rId9"/>
    <p:sldId id="1049" r:id="rId10"/>
    <p:sldId id="1048" r:id="rId11"/>
    <p:sldId id="1107" r:id="rId12"/>
    <p:sldId id="1069" r:id="rId13"/>
    <p:sldId id="1031" r:id="rId14"/>
    <p:sldId id="1012" r:id="rId15"/>
    <p:sldId id="1017" r:id="rId16"/>
    <p:sldId id="1123" r:id="rId17"/>
    <p:sldId id="1029" r:id="rId18"/>
    <p:sldId id="1028" r:id="rId19"/>
    <p:sldId id="1015" r:id="rId20"/>
    <p:sldId id="1016" r:id="rId21"/>
    <p:sldId id="1108" r:id="rId22"/>
    <p:sldId id="1019" r:id="rId23"/>
    <p:sldId id="1110" r:id="rId24"/>
    <p:sldId id="1109" r:id="rId25"/>
    <p:sldId id="1023" r:id="rId26"/>
    <p:sldId id="1026" r:id="rId27"/>
    <p:sldId id="1006" r:id="rId28"/>
  </p:sldIdLst>
  <p:sldSz cx="12198350" cy="6858000"/>
  <p:notesSz cx="6858000" cy="9144000"/>
  <p:custDataLst>
    <p:tags r:id="rId3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0" userDrawn="1">
          <p15:clr>
            <a:srgbClr val="A4A3A4"/>
          </p15:clr>
        </p15:guide>
        <p15:guide id="2" pos="390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26">
          <p15:clr>
            <a:srgbClr val="A4A3A4"/>
          </p15:clr>
        </p15:guide>
        <p15:guide id="2" pos="219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Wangzhi gang" initials="Wg" lastIdx="1" clrIdx="0"/>
  <p:cmAuthor id="8" name="姜伟光" initials="姜" lastIdx="1" clrIdx="0"/>
  <p:cmAuthor id="2" name="作者" initials="A" lastIdx="1" clrIdx="1"/>
  <p:cmAuthor id="3" name="lenovo" initials="l" lastIdx="6" clrIdx="2"/>
  <p:cmAuthor id="4" name="Administrator" initials="A" lastIdx="4" clrIdx="3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EAEAEA"/>
    <a:srgbClr val="2EB0DE"/>
    <a:srgbClr val="1F95BF"/>
    <a:srgbClr val="726968"/>
    <a:srgbClr val="4C4746"/>
    <a:srgbClr val="27ADDD"/>
    <a:srgbClr val="209BC6"/>
    <a:srgbClr val="F4F4F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49635" autoAdjust="0"/>
  </p:normalViewPr>
  <p:slideViewPr>
    <p:cSldViewPr snapToObjects="1" showGuides="1">
      <p:cViewPr varScale="1">
        <p:scale>
          <a:sx n="83" d="100"/>
          <a:sy n="83" d="100"/>
        </p:scale>
        <p:origin x="610" y="72"/>
      </p:cViewPr>
      <p:guideLst>
        <p:guide orient="horz" pos="2120"/>
        <p:guide pos="390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90"/>
    </p:cViewPr>
  </p:sorterViewPr>
  <p:notesViewPr>
    <p:cSldViewPr snapToObjects="1">
      <p:cViewPr varScale="1">
        <p:scale>
          <a:sx n="81" d="100"/>
          <a:sy n="81" d="100"/>
        </p:scale>
        <p:origin x="-2088" y="-102"/>
      </p:cViewPr>
      <p:guideLst>
        <p:guide orient="horz" pos="2826"/>
        <p:guide pos="219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zh-CN"/>
              <a:t>年龄分层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学历分层</c:v>
                </c:pt>
              </c:strCache>
            </c:strRef>
          </c:tx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5D87-41EC-A2A9-DA72C326ACBB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5D87-41EC-A2A9-DA72C326ACBB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5D87-41EC-A2A9-DA72C326ACB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5D87-41EC-A2A9-DA72C326ACBB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87-41EC-A2A9-DA72C326ACBB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87-41EC-A2A9-DA72C326ACBB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87-41EC-A2A9-DA72C326ACBB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87-41EC-A2A9-DA72C326AC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95后</c:v>
                </c:pt>
                <c:pt idx="1">
                  <c:v>90后</c:v>
                </c:pt>
                <c:pt idx="2">
                  <c:v>85后</c:v>
                </c:pt>
                <c:pt idx="3">
                  <c:v>80后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0.28000000000000003</c:v>
                </c:pt>
                <c:pt idx="1">
                  <c:v>0.36</c:v>
                </c:pt>
                <c:pt idx="2">
                  <c:v>0.26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D87-41EC-A2A9-DA72C326AC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txPr>
        <a:bodyPr rot="0" spcFirstLastPara="0" vertOverflow="ellipsis" vert="horz" wrap="square" anchor="ctr" anchorCtr="1"/>
        <a:lstStyle/>
        <a:p>
          <a:pPr>
            <a:defRPr lang="zh-CN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txPr>
        <a:bodyPr rot="0" spcFirstLastPara="0" vertOverflow="ellipsis" vert="horz" wrap="square" anchor="ctr" anchorCtr="1"/>
        <a:lstStyle/>
        <a:p>
          <a:pPr>
            <a:defRPr lang="zh-CN"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学历分层</c:v>
                </c:pt>
              </c:strCache>
            </c:strRef>
          </c:tx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3267-4994-A818-90CB6F38162C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3267-4994-A818-90CB6F38162C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3267-4994-A818-90CB6F38162C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3267-4994-A818-90CB6F38162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博士</c:v>
                </c:pt>
                <c:pt idx="1">
                  <c:v>硕士</c:v>
                </c:pt>
                <c:pt idx="2">
                  <c:v>本科</c:v>
                </c:pt>
                <c:pt idx="3">
                  <c:v>专科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0.05</c:v>
                </c:pt>
                <c:pt idx="1">
                  <c:v>0.56000000000000005</c:v>
                </c:pt>
                <c:pt idx="2">
                  <c:v>0.34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67-4994-A818-90CB6F3816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overlay val="0"/>
      <c:txPr>
        <a:bodyPr rot="0" spcFirstLastPara="0" vertOverflow="ellipsis" vert="horz" wrap="square" anchor="ctr" anchorCtr="1"/>
        <a:lstStyle/>
        <a:p>
          <a:pPr>
            <a:defRPr lang="zh-CN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lang="zh-CN" sz="1800"/>
      </a:pPr>
      <a:endParaRPr lang="zh-CN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6804-583B-42BE-962B-441699487C40}" type="datetimeFigureOut">
              <a:rPr lang="zh-CN" altLang="en-US" smtClean="0"/>
              <a:t>2023/3/15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0FDFD-A5D4-42F3-BCC8-12887DAA73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fld id="{B9EEDA17-7CE7-49CA-897E-A1888A19DA62}" type="datetimeFigureOut">
              <a:rPr lang="zh-CN" altLang="en-US"/>
              <a:t>2023/3/15</a:t>
            </a:fld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79413" y="685800"/>
            <a:ext cx="60991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fld id="{CE1689F0-D8FB-450F-A36F-553F26501FEE}" type="slidenum">
              <a:rPr lang="zh-CN" alt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5800"/>
            <a:ext cx="60991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14360" y="2420888"/>
            <a:ext cx="6334949" cy="863600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zh-CN" altLang="en-US" noProof="0"/>
              <a:t>单击此处编辑母版标题样式</a:t>
            </a:r>
            <a:endParaRPr lang="zh-CN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15947" y="3500388"/>
            <a:ext cx="6336536" cy="6477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zh-CN" altLang="en-US" noProof="0"/>
              <a:t>单击此处编辑母版副标题样式</a:t>
            </a:r>
            <a:endParaRPr lang="zh-CN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5113" y="908050"/>
            <a:ext cx="2743557" cy="52181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80" y="908050"/>
            <a:ext cx="8083014" cy="5218113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ECLOGO-eff-0-1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47454" y="2886611"/>
            <a:ext cx="1060487" cy="79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PECLOGO-eff-0-2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431559" y="2758267"/>
            <a:ext cx="1096957" cy="8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PECLOGO-eff-0-3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40587" y="1447781"/>
            <a:ext cx="3014123" cy="23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PECLOGO-eff-0-1"/>
          <p:cNvPicPr>
            <a:picLocks noChangeAspect="1" noChangeArrowheads="1"/>
          </p:cNvPicPr>
          <p:nvPr userDrawn="1"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68018" y="3771071"/>
            <a:ext cx="524195" cy="39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PECLOGO-eff-0-1"/>
          <p:cNvPicPr>
            <a:picLocks noChangeAspect="1" noChangeArrowheads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377300" y="2904248"/>
            <a:ext cx="401210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PECLOGO-eff-0-2"/>
          <p:cNvPicPr>
            <a:picLocks noChangeAspect="1" noChangeArrowheads="1"/>
          </p:cNvPicPr>
          <p:nvPr userDrawn="1"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278504" y="2574151"/>
            <a:ext cx="981859" cy="7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PECLOGO-eff-5-4"/>
          <p:cNvPicPr>
            <a:picLocks noChangeAspect="1" noChangeArrowheads="1"/>
          </p:cNvPicPr>
          <p:nvPr userDrawn="1"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62367" y="3206628"/>
            <a:ext cx="1477829" cy="11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PECLOGO-eff-5-2"/>
          <p:cNvPicPr>
            <a:picLocks noChangeAspect="1" noChangeArrowheads="1"/>
          </p:cNvPicPr>
          <p:nvPr userDrawn="1"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353101" y="3446016"/>
            <a:ext cx="1834683" cy="143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PPECLOGO-eff-5-4"/>
          <p:cNvPicPr>
            <a:picLocks noChangeAspect="1" noChangeArrowheads="1"/>
          </p:cNvPicPr>
          <p:nvPr userDrawn="1"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9887388" y="2725340"/>
            <a:ext cx="1116940" cy="8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PECLOGO-eff-0-1"/>
          <p:cNvPicPr>
            <a:picLocks noChangeAspect="1" noChangeArrowheads="1"/>
          </p:cNvPicPr>
          <p:nvPr userDrawn="1"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943834" y="3624921"/>
            <a:ext cx="522180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PPECLOGO-eff-0-1"/>
          <p:cNvPicPr>
            <a:picLocks noChangeAspect="1" noChangeArrowheads="1"/>
          </p:cNvPicPr>
          <p:nvPr userDrawn="1"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1256344" y="2365002"/>
            <a:ext cx="522179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PECLOGO-eff2-1-2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2054705" y="2795896"/>
            <a:ext cx="1697586" cy="14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PECLOGO-eff2-1-3"/>
          <p:cNvPicPr>
            <a:picLocks noChangeAspect="1" noChangeArrowheads="1"/>
          </p:cNvPicPr>
          <p:nvPr userDrawn="1"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984146" y="2785815"/>
            <a:ext cx="437502" cy="3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PPECLOGO-eff2-1-4"/>
          <p:cNvPicPr>
            <a:picLocks noChangeAspect="1" noChangeArrowheads="1"/>
          </p:cNvPicPr>
          <p:nvPr userDrawn="1"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8520449" y="3325063"/>
            <a:ext cx="703632" cy="58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PPECLOGO-eff2-1-3"/>
          <p:cNvPicPr>
            <a:picLocks noChangeAspect="1" noChangeArrowheads="1"/>
          </p:cNvPicPr>
          <p:nvPr userDrawn="1"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9240210" y="2909287"/>
            <a:ext cx="360888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PPECLOGO-eff2-1-3"/>
          <p:cNvPicPr>
            <a:picLocks noChangeAspect="1" noChangeArrowheads="1"/>
          </p:cNvPicPr>
          <p:nvPr userDrawn="1"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9746259" y="3446015"/>
            <a:ext cx="282259" cy="2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31632 3.33333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1.85185E-6 L -0.46684 -1.85185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19531 1.11111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43594 2.59259E-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6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33577 -1.85185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62813 2.96296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42465 -2.96296E-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1907" y="965201"/>
            <a:ext cx="10514536" cy="635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41907" y="1800698"/>
            <a:ext cx="10514536" cy="427707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椭圆 3"/>
          <p:cNvSpPr/>
          <p:nvPr userDrawn="1"/>
        </p:nvSpPr>
        <p:spPr bwMode="auto">
          <a:xfrm>
            <a:off x="11673135" y="6405612"/>
            <a:ext cx="324148" cy="324148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650609" y="6434187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BCBF865-A225-49B7-8C06-A3D8CF7C3037}" type="slidenum">
              <a:rPr lang="zh-CN" altLang="en-US" sz="1200" smtClean="0">
                <a:solidFill>
                  <a:schemeClr val="bg1"/>
                </a:solidFill>
                <a:latin typeface="+mj-ea"/>
                <a:ea typeface="+mj-ea"/>
              </a:rPr>
              <a:t>‹#›</a:t>
            </a:fld>
            <a:endParaRPr lang="zh-CN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739" y="4406902"/>
            <a:ext cx="1036772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963739" y="2906713"/>
            <a:ext cx="10367724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09680" y="1600202"/>
            <a:ext cx="541249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4592" y="1600202"/>
            <a:ext cx="54140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0" y="274638"/>
            <a:ext cx="1097899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09680" y="1535113"/>
            <a:ext cx="53902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09680" y="2174875"/>
            <a:ext cx="53902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96820" y="1535113"/>
            <a:ext cx="539185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96820" y="2174875"/>
            <a:ext cx="539185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05" y="0"/>
            <a:ext cx="2658745" cy="8826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80" y="273050"/>
            <a:ext cx="401372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769471" y="273052"/>
            <a:ext cx="6819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09680" y="1435102"/>
            <a:ext cx="401372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1088" y="4800600"/>
            <a:ext cx="731932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1088" y="612775"/>
            <a:ext cx="731932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2391088" y="5367338"/>
            <a:ext cx="731932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41907" y="590550"/>
            <a:ext cx="1051453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1907" y="1600201"/>
            <a:ext cx="10514536" cy="42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dirty="0"/>
              <a:t>单击此处编辑母版文本样式</a:t>
            </a:r>
          </a:p>
          <a:p>
            <a:pPr lvl="1"/>
            <a:r>
              <a:rPr lang="zh-CN" dirty="0"/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accent3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accent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3"/>
          </a:solidFill>
          <a:latin typeface="+mn-lt"/>
          <a:ea typeface="仿宋_GB2312" pitchFamily="49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40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0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8.jpeg"/><Relationship Id="rId7" Type="http://schemas.openxmlformats.org/officeDocument/2006/relationships/image" Target="../media/image5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jpe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2.jpeg"/><Relationship Id="rId11" Type="http://schemas.openxmlformats.org/officeDocument/2006/relationships/image" Target="../media/image1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aa58a8b4cb03b924640b8e77af6c2"/>
          <p:cNvPicPr>
            <a:picLocks noChangeAspect="1"/>
          </p:cNvPicPr>
          <p:nvPr/>
        </p:nvPicPr>
        <p:blipFill>
          <a:blip r:embed="rId3"/>
          <a:srcRect t="33205" b="7762"/>
          <a:stretch>
            <a:fillRect/>
          </a:stretch>
        </p:blipFill>
        <p:spPr>
          <a:xfrm>
            <a:off x="-635" y="0"/>
            <a:ext cx="12198985" cy="368236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153534" y="3682063"/>
            <a:ext cx="818674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常州中海电力</a:t>
            </a:r>
            <a:r>
              <a:rPr lang="en-US" altLang="zh-CN" sz="4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校园招聘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4336057" y="4852229"/>
            <a:ext cx="78624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给你舞台，让你精彩；欢迎加入，共创共赢！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05" y="0"/>
            <a:ext cx="2658745" cy="88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/>
      <p:bldP spid="31" grpId="2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C:\Users\中海-人事招聘\Desktop\远航.png远航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6065" y="404495"/>
            <a:ext cx="11446510" cy="359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974781" y="3244334"/>
            <a:ext cx="2500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58715" y="4509378"/>
            <a:ext cx="1391194" cy="1322070"/>
          </a:xfrm>
          <a:prstGeom prst="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8000" b="1" dirty="0">
                <a:solidFill>
                  <a:schemeClr val="bg1"/>
                </a:solidFill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 sz="8000" b="1" dirty="0">
              <a:solidFill>
                <a:schemeClr val="bg1"/>
              </a:solidFill>
              <a:latin typeface="Agency FB" panose="020B0503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11575" y="4327525"/>
            <a:ext cx="5399405" cy="1015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5400" b="1" dirty="0">
                <a:solidFill>
                  <a:schemeClr val="tx2"/>
                </a:solidFill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为什么选择我们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045075" y="5372735"/>
            <a:ext cx="4065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2"/>
                </a:solidFill>
                <a:latin typeface="Agency FB" panose="020B0503020202020204"/>
                <a:ea typeface="微软雅黑" panose="020B0503020204020204" pitchFamily="34" charset="-122"/>
                <a:cs typeface="+mn-ea"/>
              </a:rPr>
              <a:t>发展平台及福利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/>
          <p:cNvSpPr/>
          <p:nvPr/>
        </p:nvSpPr>
        <p:spPr bwMode="auto">
          <a:xfrm>
            <a:off x="6202272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1" name="矩形: 圆角 20"/>
          <p:cNvSpPr/>
          <p:nvPr/>
        </p:nvSpPr>
        <p:spPr bwMode="auto">
          <a:xfrm>
            <a:off x="6785746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2" name="矩形: 圆角 21"/>
          <p:cNvSpPr/>
          <p:nvPr/>
        </p:nvSpPr>
        <p:spPr bwMode="auto">
          <a:xfrm>
            <a:off x="7369220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3" name="矩形: 圆角 22"/>
          <p:cNvSpPr/>
          <p:nvPr/>
        </p:nvSpPr>
        <p:spPr bwMode="auto">
          <a:xfrm>
            <a:off x="8306794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4" name="矩形: 圆角 23"/>
          <p:cNvSpPr/>
          <p:nvPr/>
        </p:nvSpPr>
        <p:spPr bwMode="auto">
          <a:xfrm>
            <a:off x="8834930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 bwMode="auto">
          <a:xfrm>
            <a:off x="9473742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 bwMode="auto">
          <a:xfrm>
            <a:off x="10535908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0" name="矩形: 圆角 39"/>
          <p:cNvSpPr/>
          <p:nvPr/>
        </p:nvSpPr>
        <p:spPr bwMode="auto">
          <a:xfrm>
            <a:off x="11119382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1" name="矩形: 圆角 40"/>
          <p:cNvSpPr/>
          <p:nvPr/>
        </p:nvSpPr>
        <p:spPr bwMode="auto">
          <a:xfrm>
            <a:off x="11702856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60095" y="1003935"/>
            <a:ext cx="6435725" cy="6185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青年人是最善创新的群体，今年，常州市将开展“青春留常”计划，将实施青年人才“生活居住双资助”，对企业新引进毕业2年内的全日制本科、硕士、博士人才，缴纳6个月以上社保的，分别给予每月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300元、500元、800元的生活补贴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连续补贴2年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；对无本地自有住房的全日制本科、硕士、博士人才，分别给予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每月500元、600元、800元租房补贴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连续补贴2年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。在常连续缴纳社保6个月以上且抵常工作2年内首次购买本地商品房的，全日制本科、硕士、博士人才分别给予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3万元、5万元、25万元的一次性购房补贴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。对经认定的人才，给予住房公积金贷款方面的政策支持。</a:t>
            </a:r>
            <a:r>
              <a: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新来常州就业创业的应届高校毕业生、技工院校高级工班和技师班（预备技师班）应届毕业生，可申请办理常州人才专属地铁卡，</a:t>
            </a:r>
            <a:r>
              <a:rPr lang="zh-CN" altLang="en-US" sz="1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自办卡之日起给予一年免费乘坐地铁通勤支持</a:t>
            </a:r>
            <a:endParaRPr lang="zh-CN" altLang="en-US" sz="1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　　</a:t>
            </a: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C:\Users\中海-人事招聘\Desktop\人才公寓图片.jpg人才公寓图片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61225" y="1196975"/>
            <a:ext cx="4511040" cy="47815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44450"/>
            <a:ext cx="3460750" cy="7588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常州政策优势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  <p:bldP spid="11" grpId="0" bldLvl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330" y="0"/>
            <a:ext cx="10972800" cy="6858000"/>
          </a:xfrm>
          <a:prstGeom prst="rect">
            <a:avLst/>
          </a:prstGeom>
        </p:spPr>
      </p:pic>
      <p:sp>
        <p:nvSpPr>
          <p:cNvPr id="20" name="矩形: 圆角 19"/>
          <p:cNvSpPr/>
          <p:nvPr/>
        </p:nvSpPr>
        <p:spPr bwMode="auto">
          <a:xfrm>
            <a:off x="6202272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1" name="矩形: 圆角 20"/>
          <p:cNvSpPr/>
          <p:nvPr/>
        </p:nvSpPr>
        <p:spPr bwMode="auto">
          <a:xfrm>
            <a:off x="6785746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2" name="矩形: 圆角 21"/>
          <p:cNvSpPr/>
          <p:nvPr/>
        </p:nvSpPr>
        <p:spPr bwMode="auto">
          <a:xfrm>
            <a:off x="7369220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3" name="矩形: 圆角 22"/>
          <p:cNvSpPr/>
          <p:nvPr/>
        </p:nvSpPr>
        <p:spPr bwMode="auto">
          <a:xfrm>
            <a:off x="8306794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4" name="矩形: 圆角 23"/>
          <p:cNvSpPr/>
          <p:nvPr/>
        </p:nvSpPr>
        <p:spPr bwMode="auto">
          <a:xfrm>
            <a:off x="8834930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 bwMode="auto">
          <a:xfrm>
            <a:off x="9473742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 bwMode="auto">
          <a:xfrm>
            <a:off x="10535908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0" name="矩形: 圆角 39"/>
          <p:cNvSpPr/>
          <p:nvPr/>
        </p:nvSpPr>
        <p:spPr bwMode="auto">
          <a:xfrm>
            <a:off x="11119382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1" name="矩形: 圆角 40"/>
          <p:cNvSpPr/>
          <p:nvPr/>
        </p:nvSpPr>
        <p:spPr bwMode="auto">
          <a:xfrm>
            <a:off x="11702856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5" name="TextBox 10"/>
          <p:cNvSpPr txBox="1"/>
          <p:nvPr/>
        </p:nvSpPr>
        <p:spPr>
          <a:xfrm>
            <a:off x="1281482" y="1329959"/>
            <a:ext cx="710262" cy="70788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</a:defRPr>
            </a:lvl1pPr>
          </a:lstStyle>
          <a:p>
            <a:r>
              <a:rPr lang="zh-CN" altLang="en-US" dirty="0"/>
              <a:t>企业</a:t>
            </a:r>
          </a:p>
        </p:txBody>
      </p:sp>
      <p:graphicFrame>
        <p:nvGraphicFramePr>
          <p:cNvPr id="2" name="图表 1"/>
          <p:cNvGraphicFramePr/>
          <p:nvPr/>
        </p:nvGraphicFramePr>
        <p:xfrm>
          <a:off x="420023" y="1484784"/>
          <a:ext cx="5166493" cy="3681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图表 4"/>
          <p:cNvGraphicFramePr/>
          <p:nvPr/>
        </p:nvGraphicFramePr>
        <p:xfrm>
          <a:off x="6234203" y="1325461"/>
          <a:ext cx="5049548" cy="4047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0"/>
            <a:ext cx="3489325" cy="7588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员工分布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/>
          <p:cNvSpPr/>
          <p:nvPr/>
        </p:nvSpPr>
        <p:spPr bwMode="auto">
          <a:xfrm>
            <a:off x="6202272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1" name="矩形: 圆角 20"/>
          <p:cNvSpPr/>
          <p:nvPr/>
        </p:nvSpPr>
        <p:spPr bwMode="auto">
          <a:xfrm>
            <a:off x="6785746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2" name="矩形: 圆角 21"/>
          <p:cNvSpPr/>
          <p:nvPr/>
        </p:nvSpPr>
        <p:spPr bwMode="auto">
          <a:xfrm>
            <a:off x="7369220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3" name="矩形: 圆角 22"/>
          <p:cNvSpPr/>
          <p:nvPr/>
        </p:nvSpPr>
        <p:spPr bwMode="auto">
          <a:xfrm>
            <a:off x="8306794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4" name="矩形: 圆角 23"/>
          <p:cNvSpPr/>
          <p:nvPr/>
        </p:nvSpPr>
        <p:spPr bwMode="auto">
          <a:xfrm>
            <a:off x="8890268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 bwMode="auto">
          <a:xfrm>
            <a:off x="9473742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 bwMode="auto">
          <a:xfrm>
            <a:off x="10535908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0" name="矩形: 圆角 39"/>
          <p:cNvSpPr/>
          <p:nvPr/>
        </p:nvSpPr>
        <p:spPr bwMode="auto">
          <a:xfrm>
            <a:off x="11119382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1" name="矩形: 圆角 40"/>
          <p:cNvSpPr/>
          <p:nvPr/>
        </p:nvSpPr>
        <p:spPr bwMode="auto">
          <a:xfrm>
            <a:off x="11702856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1789301" y="2618592"/>
            <a:ext cx="4205869" cy="368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>
                <a:solidFill>
                  <a:schemeClr val="bg2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de-DE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荣获“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</a:t>
            </a:r>
            <a:r>
              <a:rPr lang="zh-CN" altLang="de-DE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高新技术企业”</a:t>
            </a:r>
          </a:p>
        </p:txBody>
      </p:sp>
      <p:sp>
        <p:nvSpPr>
          <p:cNvPr id="33" name="Oval 7"/>
          <p:cNvSpPr>
            <a:spLocks noChangeArrowheads="1"/>
          </p:cNvSpPr>
          <p:nvPr/>
        </p:nvSpPr>
        <p:spPr bwMode="auto">
          <a:xfrm>
            <a:off x="1189431" y="2576099"/>
            <a:ext cx="409517" cy="410793"/>
          </a:xfrm>
          <a:prstGeom prst="ellipse">
            <a:avLst/>
          </a:prstGeom>
          <a:gradFill>
            <a:gsLst>
              <a:gs pos="48000">
                <a:srgbClr val="ED0101"/>
              </a:gs>
              <a:gs pos="0">
                <a:srgbClr val="FE1E1E"/>
              </a:gs>
              <a:gs pos="100000">
                <a:srgbClr val="E10101"/>
              </a:gs>
            </a:gsLst>
            <a:lin ang="5400000" scaled="1"/>
          </a:gra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160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</a:rPr>
              <a:t>1</a:t>
            </a:r>
            <a:endParaRPr lang="zh-CN" altLang="en-US" sz="160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</a:endParaRPr>
          </a:p>
        </p:txBody>
      </p:sp>
      <p:sp>
        <p:nvSpPr>
          <p:cNvPr id="35" name="Oval 7"/>
          <p:cNvSpPr>
            <a:spLocks noChangeArrowheads="1"/>
          </p:cNvSpPr>
          <p:nvPr/>
        </p:nvSpPr>
        <p:spPr bwMode="auto">
          <a:xfrm>
            <a:off x="1189431" y="3162953"/>
            <a:ext cx="409517" cy="410793"/>
          </a:xfrm>
          <a:prstGeom prst="ellipse">
            <a:avLst/>
          </a:prstGeom>
          <a:gradFill>
            <a:gsLst>
              <a:gs pos="48000">
                <a:srgbClr val="ED0101"/>
              </a:gs>
              <a:gs pos="0">
                <a:srgbClr val="FE1E1E"/>
              </a:gs>
              <a:gs pos="100000">
                <a:srgbClr val="E10101"/>
              </a:gs>
            </a:gsLst>
            <a:lin ang="5400000" scaled="1"/>
          </a:gra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160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</a:rPr>
              <a:t>2</a:t>
            </a:r>
            <a:endParaRPr lang="zh-CN" altLang="en-US" sz="160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</a:endParaRPr>
          </a:p>
        </p:txBody>
      </p:sp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1789301" y="3163024"/>
            <a:ext cx="420586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>
                <a:solidFill>
                  <a:schemeClr val="bg2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年荣获部级</a:t>
            </a:r>
            <a:r>
              <a:rPr lang="en-US" alt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电力科技创新特等奖</a:t>
            </a:r>
            <a:r>
              <a:rPr lang="en-US" alt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1189431" y="3722511"/>
            <a:ext cx="409517" cy="410793"/>
          </a:xfrm>
          <a:prstGeom prst="ellipse">
            <a:avLst/>
          </a:prstGeom>
          <a:gradFill>
            <a:gsLst>
              <a:gs pos="48000">
                <a:srgbClr val="ED0101"/>
              </a:gs>
              <a:gs pos="0">
                <a:srgbClr val="FE1E1E"/>
              </a:gs>
              <a:gs pos="100000">
                <a:srgbClr val="E10101"/>
              </a:gs>
            </a:gsLst>
            <a:lin ang="5400000" scaled="1"/>
          </a:gra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160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</a:rPr>
              <a:t>3</a:t>
            </a:r>
            <a:endParaRPr lang="zh-CN" altLang="en-US" sz="160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</a:endParaRP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1809621" y="3722269"/>
            <a:ext cx="4493901" cy="368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>
                <a:solidFill>
                  <a:schemeClr val="bg2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年荣获“江苏省科技进步奖 ”</a:t>
            </a:r>
            <a:endParaRPr lang="zh-CN" altLang="de-DE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Oval 7"/>
          <p:cNvSpPr>
            <a:spLocks noChangeArrowheads="1"/>
          </p:cNvSpPr>
          <p:nvPr/>
        </p:nvSpPr>
        <p:spPr bwMode="auto">
          <a:xfrm>
            <a:off x="1189431" y="4268421"/>
            <a:ext cx="409517" cy="410793"/>
          </a:xfrm>
          <a:prstGeom prst="ellipse">
            <a:avLst/>
          </a:prstGeom>
          <a:gradFill>
            <a:gsLst>
              <a:gs pos="48000">
                <a:srgbClr val="ED0101"/>
              </a:gs>
              <a:gs pos="0">
                <a:srgbClr val="FE1E1E"/>
              </a:gs>
              <a:gs pos="100000">
                <a:srgbClr val="E10101"/>
              </a:gs>
            </a:gsLst>
            <a:lin ang="5400000" scaled="1"/>
          </a:gra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160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</a:rPr>
              <a:t>4</a:t>
            </a:r>
            <a:endParaRPr lang="zh-CN" altLang="en-US" sz="160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383" y="1819887"/>
            <a:ext cx="3456384" cy="468772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图片 12" descr="中海高企证书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91" y="1088388"/>
            <a:ext cx="1929561" cy="1311696"/>
          </a:xfrm>
          <a:prstGeom prst="rect">
            <a:avLst/>
          </a:prstGeom>
        </p:spPr>
      </p:pic>
      <p:pic>
        <p:nvPicPr>
          <p:cNvPr id="53" name="图片 52" descr="公司民营企业证书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131" y="1088388"/>
            <a:ext cx="1854389" cy="131169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/>
          <a:stretch>
            <a:fillRect/>
          </a:stretch>
        </p:blipFill>
        <p:spPr>
          <a:xfrm>
            <a:off x="5562498" y="1094689"/>
            <a:ext cx="1840793" cy="1304461"/>
          </a:xfrm>
          <a:prstGeom prst="rect">
            <a:avLst/>
          </a:prstGeom>
        </p:spPr>
      </p:pic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1804549" y="4866595"/>
            <a:ext cx="449390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>
                <a:solidFill>
                  <a:schemeClr val="bg2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年荣获“常州市创新创业三等奖”</a:t>
            </a:r>
            <a:endParaRPr lang="zh-CN" altLang="de-DE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Oval 7"/>
          <p:cNvSpPr>
            <a:spLocks noChangeArrowheads="1"/>
          </p:cNvSpPr>
          <p:nvPr/>
        </p:nvSpPr>
        <p:spPr bwMode="auto">
          <a:xfrm>
            <a:off x="1204679" y="4824102"/>
            <a:ext cx="409517" cy="410793"/>
          </a:xfrm>
          <a:prstGeom prst="ellipse">
            <a:avLst/>
          </a:prstGeom>
          <a:gradFill>
            <a:gsLst>
              <a:gs pos="48000">
                <a:srgbClr val="ED0101"/>
              </a:gs>
              <a:gs pos="0">
                <a:srgbClr val="FE1E1E"/>
              </a:gs>
              <a:gs pos="100000">
                <a:srgbClr val="E10101"/>
              </a:gs>
            </a:gsLst>
            <a:lin ang="5400000" scaled="1"/>
          </a:gra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160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</a:rPr>
              <a:t>5</a:t>
            </a:r>
            <a:endParaRPr lang="zh-CN" altLang="en-US" sz="160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1809513" y="5445224"/>
            <a:ext cx="4493901" cy="368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>
                <a:solidFill>
                  <a:schemeClr val="bg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常州市特种电源研发中心科研平台</a:t>
            </a:r>
            <a:endParaRPr lang="zh-CN" altLang="de-DE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Oval 7"/>
          <p:cNvSpPr>
            <a:spLocks noChangeArrowheads="1"/>
          </p:cNvSpPr>
          <p:nvPr/>
        </p:nvSpPr>
        <p:spPr bwMode="auto">
          <a:xfrm>
            <a:off x="1189430" y="5389550"/>
            <a:ext cx="409517" cy="410793"/>
          </a:xfrm>
          <a:prstGeom prst="ellipse">
            <a:avLst/>
          </a:prstGeom>
          <a:gradFill>
            <a:gsLst>
              <a:gs pos="48000">
                <a:srgbClr val="ED0101"/>
              </a:gs>
              <a:gs pos="0">
                <a:srgbClr val="FE1E1E"/>
              </a:gs>
              <a:gs pos="100000">
                <a:srgbClr val="E10101"/>
              </a:gs>
            </a:gsLst>
            <a:lin ang="5400000" scaled="1"/>
          </a:gra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160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</a:rPr>
              <a:t>6</a:t>
            </a:r>
            <a:endParaRPr lang="zh-CN" altLang="en-US" sz="160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</a:endParaRP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1809513" y="5949280"/>
            <a:ext cx="472515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>
                <a:solidFill>
                  <a:schemeClr val="bg2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合肥工业大学智能制造研究院研发平台</a:t>
            </a:r>
            <a:endParaRPr lang="zh-CN" altLang="de-DE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Oval 7"/>
          <p:cNvSpPr>
            <a:spLocks noChangeArrowheads="1"/>
          </p:cNvSpPr>
          <p:nvPr/>
        </p:nvSpPr>
        <p:spPr bwMode="auto">
          <a:xfrm>
            <a:off x="1174183" y="5949280"/>
            <a:ext cx="409517" cy="410793"/>
          </a:xfrm>
          <a:prstGeom prst="ellipse">
            <a:avLst/>
          </a:prstGeom>
          <a:gradFill>
            <a:gsLst>
              <a:gs pos="48000">
                <a:srgbClr val="ED0101"/>
              </a:gs>
              <a:gs pos="0">
                <a:srgbClr val="FE1E1E"/>
              </a:gs>
              <a:gs pos="100000">
                <a:srgbClr val="E10101"/>
              </a:gs>
            </a:gsLst>
            <a:lin ang="5400000" scaled="1"/>
          </a:gra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r>
              <a:rPr lang="en-US" altLang="zh-CN" sz="1600" dirty="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</a:rPr>
              <a:t>7</a:t>
            </a:r>
            <a:endParaRPr lang="zh-CN" altLang="en-US" sz="160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1809621" y="4268369"/>
            <a:ext cx="4493901" cy="368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defRPr>
                <a:solidFill>
                  <a:schemeClr val="bg2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年荣获“江苏省科学技术奖”</a:t>
            </a:r>
            <a:endParaRPr lang="zh-CN" altLang="de-DE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0"/>
            <a:ext cx="3460750" cy="7588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荣誉资质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5" grpId="0" animBg="1"/>
      <p:bldP spid="36" grpId="0"/>
      <p:bldP spid="37" grpId="0" animBg="1"/>
      <p:bldP spid="38" grpId="0"/>
      <p:bldP spid="39" grpId="0" animBg="1"/>
      <p:bldP spid="27" grpId="0"/>
      <p:bldP spid="28" grpId="0" animBg="1"/>
      <p:bldP spid="29" grpId="0"/>
      <p:bldP spid="30" grpId="0" animBg="1"/>
      <p:bldP spid="31" grpId="0"/>
      <p:bldP spid="4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770230" y="620816"/>
            <a:ext cx="7410240" cy="4921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endParaRPr lang="zh-CN" altLang="en-US" sz="32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矩形: 圆角 19"/>
          <p:cNvSpPr/>
          <p:nvPr/>
        </p:nvSpPr>
        <p:spPr bwMode="auto">
          <a:xfrm>
            <a:off x="6202272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1" name="矩形: 圆角 20"/>
          <p:cNvSpPr/>
          <p:nvPr/>
        </p:nvSpPr>
        <p:spPr bwMode="auto">
          <a:xfrm>
            <a:off x="6785746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2" name="矩形: 圆角 21"/>
          <p:cNvSpPr/>
          <p:nvPr/>
        </p:nvSpPr>
        <p:spPr bwMode="auto">
          <a:xfrm>
            <a:off x="7369220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3" name="矩形: 圆角 22"/>
          <p:cNvSpPr/>
          <p:nvPr/>
        </p:nvSpPr>
        <p:spPr bwMode="auto">
          <a:xfrm>
            <a:off x="8306794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4" name="矩形: 圆角 23"/>
          <p:cNvSpPr/>
          <p:nvPr/>
        </p:nvSpPr>
        <p:spPr bwMode="auto">
          <a:xfrm>
            <a:off x="8890268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 bwMode="auto">
          <a:xfrm>
            <a:off x="9473742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 bwMode="auto">
          <a:xfrm>
            <a:off x="10535908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0" name="矩形: 圆角 39"/>
          <p:cNvSpPr/>
          <p:nvPr/>
        </p:nvSpPr>
        <p:spPr bwMode="auto">
          <a:xfrm>
            <a:off x="11119382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1" name="矩形: 圆角 40"/>
          <p:cNvSpPr/>
          <p:nvPr/>
        </p:nvSpPr>
        <p:spPr bwMode="auto">
          <a:xfrm>
            <a:off x="11702856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51" name="Freeform 8"/>
          <p:cNvSpPr>
            <a:spLocks noEditPoints="1"/>
          </p:cNvSpPr>
          <p:nvPr/>
        </p:nvSpPr>
        <p:spPr bwMode="auto">
          <a:xfrm>
            <a:off x="4059106" y="2569680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52" name="Freeform 8"/>
          <p:cNvSpPr>
            <a:spLocks noEditPoints="1"/>
          </p:cNvSpPr>
          <p:nvPr/>
        </p:nvSpPr>
        <p:spPr bwMode="auto">
          <a:xfrm>
            <a:off x="4542933" y="2569680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53" name="Freeform 8"/>
          <p:cNvSpPr>
            <a:spLocks noEditPoints="1"/>
          </p:cNvSpPr>
          <p:nvPr/>
        </p:nvSpPr>
        <p:spPr bwMode="auto">
          <a:xfrm>
            <a:off x="5026761" y="2569680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54" name="Freeform 8"/>
          <p:cNvSpPr>
            <a:spLocks noEditPoints="1"/>
          </p:cNvSpPr>
          <p:nvPr/>
        </p:nvSpPr>
        <p:spPr bwMode="auto">
          <a:xfrm>
            <a:off x="5510588" y="2569680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55" name="Freeform 8"/>
          <p:cNvSpPr>
            <a:spLocks noEditPoints="1"/>
          </p:cNvSpPr>
          <p:nvPr/>
        </p:nvSpPr>
        <p:spPr bwMode="auto">
          <a:xfrm>
            <a:off x="5994416" y="2569680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56" name="Freeform 8"/>
          <p:cNvSpPr>
            <a:spLocks noEditPoints="1"/>
          </p:cNvSpPr>
          <p:nvPr/>
        </p:nvSpPr>
        <p:spPr bwMode="auto">
          <a:xfrm>
            <a:off x="6478244" y="2569680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57" name="Freeform 8"/>
          <p:cNvSpPr>
            <a:spLocks noEditPoints="1"/>
          </p:cNvSpPr>
          <p:nvPr/>
        </p:nvSpPr>
        <p:spPr bwMode="auto">
          <a:xfrm>
            <a:off x="6962071" y="2569680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58" name="Freeform 8"/>
          <p:cNvSpPr>
            <a:spLocks noEditPoints="1"/>
          </p:cNvSpPr>
          <p:nvPr/>
        </p:nvSpPr>
        <p:spPr bwMode="auto">
          <a:xfrm>
            <a:off x="7445897" y="2569680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61" name="Freeform 8"/>
          <p:cNvSpPr>
            <a:spLocks noEditPoints="1"/>
          </p:cNvSpPr>
          <p:nvPr/>
        </p:nvSpPr>
        <p:spPr bwMode="auto">
          <a:xfrm>
            <a:off x="4542933" y="3352405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62" name="Freeform 8"/>
          <p:cNvSpPr>
            <a:spLocks noEditPoints="1"/>
          </p:cNvSpPr>
          <p:nvPr/>
        </p:nvSpPr>
        <p:spPr bwMode="auto">
          <a:xfrm>
            <a:off x="5026761" y="3352405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63" name="Freeform 8"/>
          <p:cNvSpPr>
            <a:spLocks noEditPoints="1"/>
          </p:cNvSpPr>
          <p:nvPr/>
        </p:nvSpPr>
        <p:spPr bwMode="auto">
          <a:xfrm>
            <a:off x="5510588" y="3352405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64" name="Freeform 8"/>
          <p:cNvSpPr>
            <a:spLocks noEditPoints="1"/>
          </p:cNvSpPr>
          <p:nvPr/>
        </p:nvSpPr>
        <p:spPr bwMode="auto">
          <a:xfrm>
            <a:off x="5994416" y="3352405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65" name="Freeform 8"/>
          <p:cNvSpPr>
            <a:spLocks noEditPoints="1"/>
          </p:cNvSpPr>
          <p:nvPr/>
        </p:nvSpPr>
        <p:spPr bwMode="auto">
          <a:xfrm>
            <a:off x="6478244" y="3352405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66" name="Freeform 8"/>
          <p:cNvSpPr>
            <a:spLocks noEditPoints="1"/>
          </p:cNvSpPr>
          <p:nvPr/>
        </p:nvSpPr>
        <p:spPr bwMode="auto">
          <a:xfrm>
            <a:off x="6962071" y="3352405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69" name="Freeform 8"/>
          <p:cNvSpPr>
            <a:spLocks noEditPoints="1"/>
          </p:cNvSpPr>
          <p:nvPr/>
        </p:nvSpPr>
        <p:spPr bwMode="auto">
          <a:xfrm>
            <a:off x="5026761" y="4097498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70" name="Freeform 8"/>
          <p:cNvSpPr>
            <a:spLocks noEditPoints="1"/>
          </p:cNvSpPr>
          <p:nvPr/>
        </p:nvSpPr>
        <p:spPr bwMode="auto">
          <a:xfrm>
            <a:off x="5510588" y="4097498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71" name="Freeform 8"/>
          <p:cNvSpPr>
            <a:spLocks noEditPoints="1"/>
          </p:cNvSpPr>
          <p:nvPr/>
        </p:nvSpPr>
        <p:spPr bwMode="auto">
          <a:xfrm>
            <a:off x="5994416" y="4097498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72" name="Freeform 8"/>
          <p:cNvSpPr>
            <a:spLocks noEditPoints="1"/>
          </p:cNvSpPr>
          <p:nvPr/>
        </p:nvSpPr>
        <p:spPr bwMode="auto">
          <a:xfrm>
            <a:off x="6478244" y="4097498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74" name="Freeform 8"/>
          <p:cNvSpPr>
            <a:spLocks noEditPoints="1"/>
          </p:cNvSpPr>
          <p:nvPr/>
        </p:nvSpPr>
        <p:spPr bwMode="auto">
          <a:xfrm>
            <a:off x="4059106" y="1847164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75" name="Freeform 8"/>
          <p:cNvSpPr>
            <a:spLocks noEditPoints="1"/>
          </p:cNvSpPr>
          <p:nvPr/>
        </p:nvSpPr>
        <p:spPr bwMode="auto">
          <a:xfrm>
            <a:off x="4542933" y="1847164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76" name="Freeform 8"/>
          <p:cNvSpPr>
            <a:spLocks noEditPoints="1"/>
          </p:cNvSpPr>
          <p:nvPr/>
        </p:nvSpPr>
        <p:spPr bwMode="auto">
          <a:xfrm>
            <a:off x="5026761" y="1847164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77" name="Freeform 8"/>
          <p:cNvSpPr>
            <a:spLocks noEditPoints="1"/>
          </p:cNvSpPr>
          <p:nvPr/>
        </p:nvSpPr>
        <p:spPr bwMode="auto">
          <a:xfrm>
            <a:off x="5510588" y="1847164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78" name="Freeform 8"/>
          <p:cNvSpPr>
            <a:spLocks noEditPoints="1"/>
          </p:cNvSpPr>
          <p:nvPr/>
        </p:nvSpPr>
        <p:spPr bwMode="auto">
          <a:xfrm>
            <a:off x="5994416" y="1847164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79" name="Freeform 8"/>
          <p:cNvSpPr>
            <a:spLocks noEditPoints="1"/>
          </p:cNvSpPr>
          <p:nvPr/>
        </p:nvSpPr>
        <p:spPr bwMode="auto">
          <a:xfrm>
            <a:off x="6478244" y="1847164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80" name="Freeform 8"/>
          <p:cNvSpPr>
            <a:spLocks noEditPoints="1"/>
          </p:cNvSpPr>
          <p:nvPr/>
        </p:nvSpPr>
        <p:spPr bwMode="auto">
          <a:xfrm>
            <a:off x="6962071" y="1847164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81" name="Freeform 8"/>
          <p:cNvSpPr>
            <a:spLocks noEditPoints="1"/>
          </p:cNvSpPr>
          <p:nvPr/>
        </p:nvSpPr>
        <p:spPr bwMode="auto">
          <a:xfrm>
            <a:off x="7445897" y="1847164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82" name="Freeform 8"/>
          <p:cNvSpPr>
            <a:spLocks noEditPoints="1"/>
          </p:cNvSpPr>
          <p:nvPr/>
        </p:nvSpPr>
        <p:spPr bwMode="auto">
          <a:xfrm>
            <a:off x="7965205" y="1847164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83" name="Freeform 8"/>
          <p:cNvSpPr>
            <a:spLocks noEditPoints="1"/>
          </p:cNvSpPr>
          <p:nvPr/>
        </p:nvSpPr>
        <p:spPr bwMode="auto">
          <a:xfrm>
            <a:off x="3547324" y="1847164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85" name="Freeform 8"/>
          <p:cNvSpPr>
            <a:spLocks noEditPoints="1"/>
          </p:cNvSpPr>
          <p:nvPr/>
        </p:nvSpPr>
        <p:spPr bwMode="auto">
          <a:xfrm>
            <a:off x="5510588" y="4827540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86" name="Freeform 8"/>
          <p:cNvSpPr>
            <a:spLocks noEditPoints="1"/>
          </p:cNvSpPr>
          <p:nvPr/>
        </p:nvSpPr>
        <p:spPr bwMode="auto">
          <a:xfrm>
            <a:off x="5994416" y="4827540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88" name="Freeform 8"/>
          <p:cNvSpPr>
            <a:spLocks noEditPoints="1"/>
          </p:cNvSpPr>
          <p:nvPr/>
        </p:nvSpPr>
        <p:spPr bwMode="auto">
          <a:xfrm>
            <a:off x="5775073" y="5481211"/>
            <a:ext cx="258252" cy="658216"/>
          </a:xfrm>
          <a:custGeom>
            <a:avLst/>
            <a:gdLst>
              <a:gd name="T0" fmla="*/ 763 w 1513"/>
              <a:gd name="T1" fmla="*/ 710 h 3865"/>
              <a:gd name="T2" fmla="*/ 1118 w 1513"/>
              <a:gd name="T3" fmla="*/ 355 h 3865"/>
              <a:gd name="T4" fmla="*/ 763 w 1513"/>
              <a:gd name="T5" fmla="*/ 0 h 3865"/>
              <a:gd name="T6" fmla="*/ 407 w 1513"/>
              <a:gd name="T7" fmla="*/ 355 h 3865"/>
              <a:gd name="T8" fmla="*/ 763 w 1513"/>
              <a:gd name="T9" fmla="*/ 710 h 3865"/>
              <a:gd name="T10" fmla="*/ 1512 w 1513"/>
              <a:gd name="T11" fmla="*/ 1271 h 3865"/>
              <a:gd name="T12" fmla="*/ 1512 w 1513"/>
              <a:gd name="T13" fmla="*/ 1235 h 3865"/>
              <a:gd name="T14" fmla="*/ 1061 w 1513"/>
              <a:gd name="T15" fmla="*/ 779 h 3865"/>
              <a:gd name="T16" fmla="*/ 1061 w 1513"/>
              <a:gd name="T17" fmla="*/ 778 h 3865"/>
              <a:gd name="T18" fmla="*/ 1054 w 1513"/>
              <a:gd name="T19" fmla="*/ 778 h 3865"/>
              <a:gd name="T20" fmla="*/ 991 w 1513"/>
              <a:gd name="T21" fmla="*/ 778 h 3865"/>
              <a:gd name="T22" fmla="*/ 845 w 1513"/>
              <a:gd name="T23" fmla="*/ 779 h 3865"/>
              <a:gd name="T24" fmla="*/ 807 w 1513"/>
              <a:gd name="T25" fmla="*/ 901 h 3865"/>
              <a:gd name="T26" fmla="*/ 860 w 1513"/>
              <a:gd name="T27" fmla="*/ 1400 h 3865"/>
              <a:gd name="T28" fmla="*/ 768 w 1513"/>
              <a:gd name="T29" fmla="*/ 1579 h 3865"/>
              <a:gd name="T30" fmla="*/ 669 w 1513"/>
              <a:gd name="T31" fmla="*/ 1400 h 3865"/>
              <a:gd name="T32" fmla="*/ 705 w 1513"/>
              <a:gd name="T33" fmla="*/ 901 h 3865"/>
              <a:gd name="T34" fmla="*/ 669 w 1513"/>
              <a:gd name="T35" fmla="*/ 779 h 3865"/>
              <a:gd name="T36" fmla="*/ 523 w 1513"/>
              <a:gd name="T37" fmla="*/ 778 h 3865"/>
              <a:gd name="T38" fmla="*/ 459 w 1513"/>
              <a:gd name="T39" fmla="*/ 778 h 3865"/>
              <a:gd name="T40" fmla="*/ 453 w 1513"/>
              <a:gd name="T41" fmla="*/ 778 h 3865"/>
              <a:gd name="T42" fmla="*/ 453 w 1513"/>
              <a:gd name="T43" fmla="*/ 779 h 3865"/>
              <a:gd name="T44" fmla="*/ 2 w 1513"/>
              <a:gd name="T45" fmla="*/ 1235 h 3865"/>
              <a:gd name="T46" fmla="*/ 2 w 1513"/>
              <a:gd name="T47" fmla="*/ 1271 h 3865"/>
              <a:gd name="T48" fmla="*/ 0 w 1513"/>
              <a:gd name="T49" fmla="*/ 1293 h 3865"/>
              <a:gd name="T50" fmla="*/ 0 w 1513"/>
              <a:gd name="T51" fmla="*/ 2259 h 3865"/>
              <a:gd name="T52" fmla="*/ 145 w 1513"/>
              <a:gd name="T53" fmla="*/ 2404 h 3865"/>
              <a:gd name="T54" fmla="*/ 290 w 1513"/>
              <a:gd name="T55" fmla="*/ 2259 h 3865"/>
              <a:gd name="T56" fmla="*/ 290 w 1513"/>
              <a:gd name="T57" fmla="*/ 1331 h 3865"/>
              <a:gd name="T58" fmla="*/ 337 w 1513"/>
              <a:gd name="T59" fmla="*/ 1331 h 3865"/>
              <a:gd name="T60" fmla="*/ 337 w 1513"/>
              <a:gd name="T61" fmla="*/ 2257 h 3865"/>
              <a:gd name="T62" fmla="*/ 337 w 1513"/>
              <a:gd name="T63" fmla="*/ 2257 h 3865"/>
              <a:gd name="T64" fmla="*/ 337 w 1513"/>
              <a:gd name="T65" fmla="*/ 3677 h 3865"/>
              <a:gd name="T66" fmla="*/ 526 w 1513"/>
              <a:gd name="T67" fmla="*/ 3865 h 3865"/>
              <a:gd name="T68" fmla="*/ 528 w 1513"/>
              <a:gd name="T69" fmla="*/ 3865 h 3865"/>
              <a:gd name="T70" fmla="*/ 531 w 1513"/>
              <a:gd name="T71" fmla="*/ 3865 h 3865"/>
              <a:gd name="T72" fmla="*/ 720 w 1513"/>
              <a:gd name="T73" fmla="*/ 3677 h 3865"/>
              <a:gd name="T74" fmla="*/ 720 w 1513"/>
              <a:gd name="T75" fmla="*/ 2447 h 3865"/>
              <a:gd name="T76" fmla="*/ 794 w 1513"/>
              <a:gd name="T77" fmla="*/ 2447 h 3865"/>
              <a:gd name="T78" fmla="*/ 794 w 1513"/>
              <a:gd name="T79" fmla="*/ 3677 h 3865"/>
              <a:gd name="T80" fmla="*/ 983 w 1513"/>
              <a:gd name="T81" fmla="*/ 3865 h 3865"/>
              <a:gd name="T82" fmla="*/ 986 w 1513"/>
              <a:gd name="T83" fmla="*/ 3865 h 3865"/>
              <a:gd name="T84" fmla="*/ 988 w 1513"/>
              <a:gd name="T85" fmla="*/ 3865 h 3865"/>
              <a:gd name="T86" fmla="*/ 1176 w 1513"/>
              <a:gd name="T87" fmla="*/ 3677 h 3865"/>
              <a:gd name="T88" fmla="*/ 1176 w 1513"/>
              <a:gd name="T89" fmla="*/ 2172 h 3865"/>
              <a:gd name="T90" fmla="*/ 1176 w 1513"/>
              <a:gd name="T91" fmla="*/ 2257 h 3865"/>
              <a:gd name="T92" fmla="*/ 1176 w 1513"/>
              <a:gd name="T93" fmla="*/ 1331 h 3865"/>
              <a:gd name="T94" fmla="*/ 1224 w 1513"/>
              <a:gd name="T95" fmla="*/ 1331 h 3865"/>
              <a:gd name="T96" fmla="*/ 1224 w 1513"/>
              <a:gd name="T97" fmla="*/ 2259 h 3865"/>
              <a:gd name="T98" fmla="*/ 1368 w 1513"/>
              <a:gd name="T99" fmla="*/ 2404 h 3865"/>
              <a:gd name="T100" fmla="*/ 1513 w 1513"/>
              <a:gd name="T101" fmla="*/ 2259 h 3865"/>
              <a:gd name="T102" fmla="*/ 1513 w 1513"/>
              <a:gd name="T103" fmla="*/ 1293 h 3865"/>
              <a:gd name="T104" fmla="*/ 1512 w 1513"/>
              <a:gd name="T105" fmla="*/ 1271 h 3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513" h="3865">
                <a:moveTo>
                  <a:pt x="763" y="710"/>
                </a:moveTo>
                <a:cubicBezTo>
                  <a:pt x="959" y="710"/>
                  <a:pt x="1118" y="551"/>
                  <a:pt x="1118" y="355"/>
                </a:cubicBezTo>
                <a:cubicBezTo>
                  <a:pt x="1118" y="159"/>
                  <a:pt x="959" y="0"/>
                  <a:pt x="763" y="0"/>
                </a:cubicBezTo>
                <a:cubicBezTo>
                  <a:pt x="566" y="0"/>
                  <a:pt x="407" y="159"/>
                  <a:pt x="407" y="355"/>
                </a:cubicBezTo>
                <a:cubicBezTo>
                  <a:pt x="407" y="551"/>
                  <a:pt x="566" y="710"/>
                  <a:pt x="763" y="710"/>
                </a:cubicBezTo>
                <a:close/>
                <a:moveTo>
                  <a:pt x="1512" y="1271"/>
                </a:moveTo>
                <a:lnTo>
                  <a:pt x="1512" y="1235"/>
                </a:lnTo>
                <a:cubicBezTo>
                  <a:pt x="1512" y="985"/>
                  <a:pt x="1310" y="782"/>
                  <a:pt x="1061" y="779"/>
                </a:cubicBezTo>
                <a:lnTo>
                  <a:pt x="1061" y="778"/>
                </a:lnTo>
                <a:lnTo>
                  <a:pt x="1054" y="778"/>
                </a:lnTo>
                <a:lnTo>
                  <a:pt x="991" y="778"/>
                </a:lnTo>
                <a:lnTo>
                  <a:pt x="845" y="779"/>
                </a:lnTo>
                <a:cubicBezTo>
                  <a:pt x="839" y="873"/>
                  <a:pt x="818" y="896"/>
                  <a:pt x="807" y="901"/>
                </a:cubicBezTo>
                <a:cubicBezTo>
                  <a:pt x="807" y="901"/>
                  <a:pt x="882" y="1278"/>
                  <a:pt x="860" y="1400"/>
                </a:cubicBezTo>
                <a:cubicBezTo>
                  <a:pt x="851" y="1451"/>
                  <a:pt x="814" y="1578"/>
                  <a:pt x="768" y="1579"/>
                </a:cubicBezTo>
                <a:cubicBezTo>
                  <a:pt x="720" y="1580"/>
                  <a:pt x="680" y="1451"/>
                  <a:pt x="669" y="1400"/>
                </a:cubicBezTo>
                <a:cubicBezTo>
                  <a:pt x="642" y="1278"/>
                  <a:pt x="705" y="901"/>
                  <a:pt x="705" y="901"/>
                </a:cubicBezTo>
                <a:cubicBezTo>
                  <a:pt x="666" y="869"/>
                  <a:pt x="668" y="794"/>
                  <a:pt x="669" y="779"/>
                </a:cubicBezTo>
                <a:lnTo>
                  <a:pt x="523" y="778"/>
                </a:lnTo>
                <a:lnTo>
                  <a:pt x="459" y="778"/>
                </a:lnTo>
                <a:lnTo>
                  <a:pt x="453" y="778"/>
                </a:lnTo>
                <a:lnTo>
                  <a:pt x="453" y="779"/>
                </a:lnTo>
                <a:cubicBezTo>
                  <a:pt x="203" y="782"/>
                  <a:pt x="2" y="985"/>
                  <a:pt x="2" y="1235"/>
                </a:cubicBezTo>
                <a:lnTo>
                  <a:pt x="2" y="1271"/>
                </a:lnTo>
                <a:cubicBezTo>
                  <a:pt x="1" y="1278"/>
                  <a:pt x="0" y="1286"/>
                  <a:pt x="0" y="1293"/>
                </a:cubicBezTo>
                <a:lnTo>
                  <a:pt x="0" y="2259"/>
                </a:lnTo>
                <a:cubicBezTo>
                  <a:pt x="0" y="2339"/>
                  <a:pt x="65" y="2404"/>
                  <a:pt x="145" y="2404"/>
                </a:cubicBezTo>
                <a:cubicBezTo>
                  <a:pt x="225" y="2404"/>
                  <a:pt x="290" y="2339"/>
                  <a:pt x="290" y="2259"/>
                </a:cubicBezTo>
                <a:lnTo>
                  <a:pt x="290" y="1331"/>
                </a:lnTo>
                <a:lnTo>
                  <a:pt x="337" y="1331"/>
                </a:lnTo>
                <a:lnTo>
                  <a:pt x="337" y="2257"/>
                </a:lnTo>
                <a:lnTo>
                  <a:pt x="337" y="2257"/>
                </a:lnTo>
                <a:lnTo>
                  <a:pt x="337" y="3677"/>
                </a:lnTo>
                <a:cubicBezTo>
                  <a:pt x="337" y="3781"/>
                  <a:pt x="422" y="3865"/>
                  <a:pt x="526" y="3865"/>
                </a:cubicBezTo>
                <a:cubicBezTo>
                  <a:pt x="526" y="3865"/>
                  <a:pt x="527" y="3865"/>
                  <a:pt x="528" y="3865"/>
                </a:cubicBezTo>
                <a:cubicBezTo>
                  <a:pt x="529" y="3865"/>
                  <a:pt x="530" y="3865"/>
                  <a:pt x="531" y="3865"/>
                </a:cubicBezTo>
                <a:cubicBezTo>
                  <a:pt x="636" y="3865"/>
                  <a:pt x="720" y="3781"/>
                  <a:pt x="720" y="3677"/>
                </a:cubicBezTo>
                <a:lnTo>
                  <a:pt x="720" y="2447"/>
                </a:lnTo>
                <a:lnTo>
                  <a:pt x="794" y="2447"/>
                </a:lnTo>
                <a:lnTo>
                  <a:pt x="794" y="3677"/>
                </a:lnTo>
                <a:cubicBezTo>
                  <a:pt x="794" y="3781"/>
                  <a:pt x="878" y="3865"/>
                  <a:pt x="983" y="3865"/>
                </a:cubicBezTo>
                <a:cubicBezTo>
                  <a:pt x="983" y="3865"/>
                  <a:pt x="985" y="3865"/>
                  <a:pt x="986" y="3865"/>
                </a:cubicBezTo>
                <a:cubicBezTo>
                  <a:pt x="987" y="3865"/>
                  <a:pt x="988" y="3865"/>
                  <a:pt x="988" y="3865"/>
                </a:cubicBezTo>
                <a:cubicBezTo>
                  <a:pt x="1092" y="3865"/>
                  <a:pt x="1174" y="3777"/>
                  <a:pt x="1176" y="3677"/>
                </a:cubicBezTo>
                <a:lnTo>
                  <a:pt x="1176" y="2172"/>
                </a:lnTo>
                <a:lnTo>
                  <a:pt x="1176" y="2257"/>
                </a:lnTo>
                <a:lnTo>
                  <a:pt x="1176" y="1331"/>
                </a:lnTo>
                <a:lnTo>
                  <a:pt x="1224" y="1331"/>
                </a:lnTo>
                <a:lnTo>
                  <a:pt x="1224" y="2259"/>
                </a:lnTo>
                <a:cubicBezTo>
                  <a:pt x="1224" y="2339"/>
                  <a:pt x="1288" y="2404"/>
                  <a:pt x="1368" y="2404"/>
                </a:cubicBezTo>
                <a:cubicBezTo>
                  <a:pt x="1448" y="2404"/>
                  <a:pt x="1513" y="2339"/>
                  <a:pt x="1513" y="2259"/>
                </a:cubicBezTo>
                <a:lnTo>
                  <a:pt x="1513" y="1293"/>
                </a:lnTo>
                <a:cubicBezTo>
                  <a:pt x="1513" y="1286"/>
                  <a:pt x="1512" y="1278"/>
                  <a:pt x="1512" y="1271"/>
                </a:cubicBezTo>
                <a:close/>
              </a:path>
            </a:pathLst>
          </a:custGeom>
          <a:solidFill>
            <a:srgbClr val="C00000"/>
          </a:solidFill>
          <a:ln w="12700" cap="flat">
            <a:noFill/>
            <a:prstDash val="solid"/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90" name="Freeform 21"/>
          <p:cNvSpPr/>
          <p:nvPr/>
        </p:nvSpPr>
        <p:spPr bwMode="auto">
          <a:xfrm rot="16200000">
            <a:off x="5724208" y="461083"/>
            <a:ext cx="351129" cy="2175645"/>
          </a:xfrm>
          <a:custGeom>
            <a:avLst/>
            <a:gdLst>
              <a:gd name="T0" fmla="*/ 0 w 1642"/>
              <a:gd name="T1" fmla="*/ 95 h 6991"/>
              <a:gd name="T2" fmla="*/ 0 w 1642"/>
              <a:gd name="T3" fmla="*/ 0 h 6991"/>
              <a:gd name="T4" fmla="*/ 328 w 1642"/>
              <a:gd name="T5" fmla="*/ 83 h 6991"/>
              <a:gd name="T6" fmla="*/ 602 w 1642"/>
              <a:gd name="T7" fmla="*/ 212 h 6991"/>
              <a:gd name="T8" fmla="*/ 841 w 1642"/>
              <a:gd name="T9" fmla="*/ 428 h 6991"/>
              <a:gd name="T10" fmla="*/ 1003 w 1642"/>
              <a:gd name="T11" fmla="*/ 695 h 6991"/>
              <a:gd name="T12" fmla="*/ 1087 w 1642"/>
              <a:gd name="T13" fmla="*/ 987 h 6991"/>
              <a:gd name="T14" fmla="*/ 1123 w 1642"/>
              <a:gd name="T15" fmla="*/ 1328 h 6991"/>
              <a:gd name="T16" fmla="*/ 1083 w 1642"/>
              <a:gd name="T17" fmla="*/ 1745 h 6991"/>
              <a:gd name="T18" fmla="*/ 995 w 1642"/>
              <a:gd name="T19" fmla="*/ 2130 h 6991"/>
              <a:gd name="T20" fmla="*/ 963 w 1642"/>
              <a:gd name="T21" fmla="*/ 2531 h 6991"/>
              <a:gd name="T22" fmla="*/ 1011 w 1642"/>
              <a:gd name="T23" fmla="*/ 2911 h 6991"/>
              <a:gd name="T24" fmla="*/ 1117 w 1642"/>
              <a:gd name="T25" fmla="*/ 3126 h 6991"/>
              <a:gd name="T26" fmla="*/ 1291 w 1642"/>
              <a:gd name="T27" fmla="*/ 3275 h 6991"/>
              <a:gd name="T28" fmla="*/ 1447 w 1642"/>
              <a:gd name="T29" fmla="*/ 3361 h 6991"/>
              <a:gd name="T30" fmla="*/ 1642 w 1642"/>
              <a:gd name="T31" fmla="*/ 3398 h 6991"/>
              <a:gd name="T32" fmla="*/ 1642 w 1642"/>
              <a:gd name="T33" fmla="*/ 3582 h 6991"/>
              <a:gd name="T34" fmla="*/ 1344 w 1642"/>
              <a:gd name="T35" fmla="*/ 3681 h 6991"/>
              <a:gd name="T36" fmla="*/ 1162 w 1642"/>
              <a:gd name="T37" fmla="*/ 3829 h 6991"/>
              <a:gd name="T38" fmla="*/ 1023 w 1642"/>
              <a:gd name="T39" fmla="*/ 4081 h 6991"/>
              <a:gd name="T40" fmla="*/ 960 w 1642"/>
              <a:gd name="T41" fmla="*/ 4426 h 6991"/>
              <a:gd name="T42" fmla="*/ 988 w 1642"/>
              <a:gd name="T43" fmla="*/ 4878 h 6991"/>
              <a:gd name="T44" fmla="*/ 1028 w 1642"/>
              <a:gd name="T45" fmla="*/ 5179 h 6991"/>
              <a:gd name="T46" fmla="*/ 1087 w 1642"/>
              <a:gd name="T47" fmla="*/ 5528 h 6991"/>
              <a:gd name="T48" fmla="*/ 1098 w 1642"/>
              <a:gd name="T49" fmla="*/ 5870 h 6991"/>
              <a:gd name="T50" fmla="*/ 1038 w 1642"/>
              <a:gd name="T51" fmla="*/ 6202 h 6991"/>
              <a:gd name="T52" fmla="*/ 922 w 1642"/>
              <a:gd name="T53" fmla="*/ 6461 h 6991"/>
              <a:gd name="T54" fmla="*/ 743 w 1642"/>
              <a:gd name="T55" fmla="*/ 6674 h 6991"/>
              <a:gd name="T56" fmla="*/ 533 w 1642"/>
              <a:gd name="T57" fmla="*/ 6839 h 6991"/>
              <a:gd name="T58" fmla="*/ 360 w 1642"/>
              <a:gd name="T59" fmla="*/ 6942 h 6991"/>
              <a:gd name="T60" fmla="*/ 246 w 1642"/>
              <a:gd name="T61" fmla="*/ 6986 h 6991"/>
              <a:gd name="T62" fmla="*/ 198 w 1642"/>
              <a:gd name="T63" fmla="*/ 6948 h 6991"/>
              <a:gd name="T64" fmla="*/ 242 w 1642"/>
              <a:gd name="T65" fmla="*/ 6869 h 6991"/>
              <a:gd name="T66" fmla="*/ 349 w 1642"/>
              <a:gd name="T67" fmla="*/ 6794 h 6991"/>
              <a:gd name="T68" fmla="*/ 518 w 1642"/>
              <a:gd name="T69" fmla="*/ 6637 h 6991"/>
              <a:gd name="T70" fmla="*/ 656 w 1642"/>
              <a:gd name="T71" fmla="*/ 6413 h 6991"/>
              <a:gd name="T72" fmla="*/ 727 w 1642"/>
              <a:gd name="T73" fmla="*/ 6184 h 6991"/>
              <a:gd name="T74" fmla="*/ 742 w 1642"/>
              <a:gd name="T75" fmla="*/ 5958 h 6991"/>
              <a:gd name="T76" fmla="*/ 718 w 1642"/>
              <a:gd name="T77" fmla="*/ 5613 h 6991"/>
              <a:gd name="T78" fmla="*/ 680 w 1642"/>
              <a:gd name="T79" fmla="*/ 5137 h 6991"/>
              <a:gd name="T80" fmla="*/ 672 w 1642"/>
              <a:gd name="T81" fmla="*/ 4709 h 6991"/>
              <a:gd name="T82" fmla="*/ 735 w 1642"/>
              <a:gd name="T83" fmla="*/ 4309 h 6991"/>
              <a:gd name="T84" fmla="*/ 898 w 1642"/>
              <a:gd name="T85" fmla="*/ 3969 h 6991"/>
              <a:gd name="T86" fmla="*/ 1095 w 1642"/>
              <a:gd name="T87" fmla="*/ 3740 h 6991"/>
              <a:gd name="T88" fmla="*/ 1481 w 1642"/>
              <a:gd name="T89" fmla="*/ 3504 h 6991"/>
              <a:gd name="T90" fmla="*/ 1202 w 1642"/>
              <a:gd name="T91" fmla="*/ 3350 h 6991"/>
              <a:gd name="T92" fmla="*/ 1028 w 1642"/>
              <a:gd name="T93" fmla="*/ 3220 h 6991"/>
              <a:gd name="T94" fmla="*/ 859 w 1642"/>
              <a:gd name="T95" fmla="*/ 2983 h 6991"/>
              <a:gd name="T96" fmla="*/ 711 w 1642"/>
              <a:gd name="T97" fmla="*/ 2652 h 6991"/>
              <a:gd name="T98" fmla="*/ 648 w 1642"/>
              <a:gd name="T99" fmla="*/ 2296 h 6991"/>
              <a:gd name="T100" fmla="*/ 653 w 1642"/>
              <a:gd name="T101" fmla="*/ 1917 h 6991"/>
              <a:gd name="T102" fmla="*/ 703 w 1642"/>
              <a:gd name="T103" fmla="*/ 1522 h 6991"/>
              <a:gd name="T104" fmla="*/ 751 w 1642"/>
              <a:gd name="T105" fmla="*/ 1052 h 6991"/>
              <a:gd name="T106" fmla="*/ 720 w 1642"/>
              <a:gd name="T107" fmla="*/ 750 h 6991"/>
              <a:gd name="T108" fmla="*/ 604 w 1642"/>
              <a:gd name="T109" fmla="*/ 513 h 6991"/>
              <a:gd name="T110" fmla="*/ 396 w 1642"/>
              <a:gd name="T111" fmla="*/ 280 h 6991"/>
              <a:gd name="T112" fmla="*/ 177 w 1642"/>
              <a:gd name="T113" fmla="*/ 154 h 6991"/>
              <a:gd name="T114" fmla="*/ 0 w 1642"/>
              <a:gd name="T115" fmla="*/ 95 h 6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42" h="6991">
                <a:moveTo>
                  <a:pt x="0" y="95"/>
                </a:moveTo>
                <a:lnTo>
                  <a:pt x="0" y="0"/>
                </a:lnTo>
                <a:cubicBezTo>
                  <a:pt x="125" y="28"/>
                  <a:pt x="234" y="55"/>
                  <a:pt x="328" y="83"/>
                </a:cubicBezTo>
                <a:cubicBezTo>
                  <a:pt x="423" y="110"/>
                  <a:pt x="514" y="154"/>
                  <a:pt x="602" y="212"/>
                </a:cubicBezTo>
                <a:cubicBezTo>
                  <a:pt x="691" y="268"/>
                  <a:pt x="770" y="341"/>
                  <a:pt x="841" y="428"/>
                </a:cubicBezTo>
                <a:cubicBezTo>
                  <a:pt x="911" y="515"/>
                  <a:pt x="965" y="604"/>
                  <a:pt x="1003" y="695"/>
                </a:cubicBezTo>
                <a:cubicBezTo>
                  <a:pt x="1039" y="785"/>
                  <a:pt x="1067" y="883"/>
                  <a:pt x="1087" y="987"/>
                </a:cubicBezTo>
                <a:cubicBezTo>
                  <a:pt x="1107" y="1091"/>
                  <a:pt x="1120" y="1205"/>
                  <a:pt x="1123" y="1328"/>
                </a:cubicBezTo>
                <a:cubicBezTo>
                  <a:pt x="1128" y="1452"/>
                  <a:pt x="1116" y="1591"/>
                  <a:pt x="1083" y="1745"/>
                </a:cubicBezTo>
                <a:lnTo>
                  <a:pt x="995" y="2130"/>
                </a:lnTo>
                <a:cubicBezTo>
                  <a:pt x="970" y="2258"/>
                  <a:pt x="960" y="2391"/>
                  <a:pt x="963" y="2531"/>
                </a:cubicBezTo>
                <a:cubicBezTo>
                  <a:pt x="963" y="2686"/>
                  <a:pt x="978" y="2812"/>
                  <a:pt x="1011" y="2911"/>
                </a:cubicBezTo>
                <a:cubicBezTo>
                  <a:pt x="1042" y="3010"/>
                  <a:pt x="1077" y="3082"/>
                  <a:pt x="1117" y="3126"/>
                </a:cubicBezTo>
                <a:cubicBezTo>
                  <a:pt x="1156" y="3170"/>
                  <a:pt x="1214" y="3220"/>
                  <a:pt x="1291" y="3275"/>
                </a:cubicBezTo>
                <a:cubicBezTo>
                  <a:pt x="1368" y="3330"/>
                  <a:pt x="1421" y="3359"/>
                  <a:pt x="1447" y="3361"/>
                </a:cubicBezTo>
                <a:lnTo>
                  <a:pt x="1642" y="3398"/>
                </a:lnTo>
                <a:lnTo>
                  <a:pt x="1642" y="3582"/>
                </a:lnTo>
                <a:cubicBezTo>
                  <a:pt x="1510" y="3613"/>
                  <a:pt x="1410" y="3646"/>
                  <a:pt x="1344" y="3681"/>
                </a:cubicBezTo>
                <a:cubicBezTo>
                  <a:pt x="1278" y="3715"/>
                  <a:pt x="1217" y="3765"/>
                  <a:pt x="1162" y="3829"/>
                </a:cubicBezTo>
                <a:cubicBezTo>
                  <a:pt x="1107" y="3894"/>
                  <a:pt x="1061" y="3978"/>
                  <a:pt x="1023" y="4081"/>
                </a:cubicBezTo>
                <a:cubicBezTo>
                  <a:pt x="985" y="4184"/>
                  <a:pt x="964" y="4299"/>
                  <a:pt x="960" y="4426"/>
                </a:cubicBezTo>
                <a:cubicBezTo>
                  <a:pt x="957" y="4554"/>
                  <a:pt x="965" y="4704"/>
                  <a:pt x="988" y="4878"/>
                </a:cubicBezTo>
                <a:cubicBezTo>
                  <a:pt x="1001" y="4998"/>
                  <a:pt x="1014" y="5099"/>
                  <a:pt x="1028" y="5179"/>
                </a:cubicBezTo>
                <a:lnTo>
                  <a:pt x="1087" y="5528"/>
                </a:lnTo>
                <a:cubicBezTo>
                  <a:pt x="1102" y="5648"/>
                  <a:pt x="1106" y="5762"/>
                  <a:pt x="1098" y="5870"/>
                </a:cubicBezTo>
                <a:cubicBezTo>
                  <a:pt x="1088" y="5992"/>
                  <a:pt x="1068" y="6103"/>
                  <a:pt x="1038" y="6202"/>
                </a:cubicBezTo>
                <a:cubicBezTo>
                  <a:pt x="1007" y="6301"/>
                  <a:pt x="968" y="6388"/>
                  <a:pt x="922" y="6461"/>
                </a:cubicBezTo>
                <a:cubicBezTo>
                  <a:pt x="875" y="6535"/>
                  <a:pt x="816" y="6606"/>
                  <a:pt x="743" y="6674"/>
                </a:cubicBezTo>
                <a:cubicBezTo>
                  <a:pt x="672" y="6743"/>
                  <a:pt x="601" y="6798"/>
                  <a:pt x="533" y="6839"/>
                </a:cubicBezTo>
                <a:lnTo>
                  <a:pt x="360" y="6942"/>
                </a:lnTo>
                <a:cubicBezTo>
                  <a:pt x="311" y="6977"/>
                  <a:pt x="273" y="6991"/>
                  <a:pt x="246" y="6986"/>
                </a:cubicBezTo>
                <a:cubicBezTo>
                  <a:pt x="219" y="6981"/>
                  <a:pt x="203" y="6968"/>
                  <a:pt x="198" y="6948"/>
                </a:cubicBezTo>
                <a:cubicBezTo>
                  <a:pt x="193" y="6927"/>
                  <a:pt x="208" y="6901"/>
                  <a:pt x="242" y="6869"/>
                </a:cubicBezTo>
                <a:cubicBezTo>
                  <a:pt x="255" y="6859"/>
                  <a:pt x="290" y="6834"/>
                  <a:pt x="349" y="6794"/>
                </a:cubicBezTo>
                <a:cubicBezTo>
                  <a:pt x="407" y="6753"/>
                  <a:pt x="464" y="6701"/>
                  <a:pt x="518" y="6637"/>
                </a:cubicBezTo>
                <a:cubicBezTo>
                  <a:pt x="572" y="6574"/>
                  <a:pt x="618" y="6500"/>
                  <a:pt x="656" y="6413"/>
                </a:cubicBezTo>
                <a:cubicBezTo>
                  <a:pt x="693" y="6328"/>
                  <a:pt x="717" y="6251"/>
                  <a:pt x="727" y="6184"/>
                </a:cubicBezTo>
                <a:cubicBezTo>
                  <a:pt x="737" y="6117"/>
                  <a:pt x="742" y="6041"/>
                  <a:pt x="742" y="5958"/>
                </a:cubicBezTo>
                <a:cubicBezTo>
                  <a:pt x="740" y="5884"/>
                  <a:pt x="731" y="5770"/>
                  <a:pt x="718" y="5613"/>
                </a:cubicBezTo>
                <a:cubicBezTo>
                  <a:pt x="705" y="5456"/>
                  <a:pt x="692" y="5297"/>
                  <a:pt x="680" y="5137"/>
                </a:cubicBezTo>
                <a:cubicBezTo>
                  <a:pt x="667" y="4976"/>
                  <a:pt x="664" y="4835"/>
                  <a:pt x="672" y="4709"/>
                </a:cubicBezTo>
                <a:cubicBezTo>
                  <a:pt x="680" y="4545"/>
                  <a:pt x="701" y="4412"/>
                  <a:pt x="735" y="4309"/>
                </a:cubicBezTo>
                <a:cubicBezTo>
                  <a:pt x="769" y="4206"/>
                  <a:pt x="824" y="4092"/>
                  <a:pt x="898" y="3969"/>
                </a:cubicBezTo>
                <a:cubicBezTo>
                  <a:pt x="973" y="3845"/>
                  <a:pt x="1038" y="3769"/>
                  <a:pt x="1095" y="3740"/>
                </a:cubicBezTo>
                <a:lnTo>
                  <a:pt x="1481" y="3504"/>
                </a:lnTo>
                <a:cubicBezTo>
                  <a:pt x="1365" y="3443"/>
                  <a:pt x="1273" y="3391"/>
                  <a:pt x="1202" y="3350"/>
                </a:cubicBezTo>
                <a:cubicBezTo>
                  <a:pt x="1133" y="3309"/>
                  <a:pt x="1074" y="3265"/>
                  <a:pt x="1028" y="3220"/>
                </a:cubicBezTo>
                <a:cubicBezTo>
                  <a:pt x="982" y="3175"/>
                  <a:pt x="925" y="3096"/>
                  <a:pt x="859" y="2983"/>
                </a:cubicBezTo>
                <a:cubicBezTo>
                  <a:pt x="794" y="2870"/>
                  <a:pt x="743" y="2760"/>
                  <a:pt x="711" y="2652"/>
                </a:cubicBezTo>
                <a:cubicBezTo>
                  <a:pt x="677" y="2544"/>
                  <a:pt x="657" y="2426"/>
                  <a:pt x="648" y="2296"/>
                </a:cubicBezTo>
                <a:cubicBezTo>
                  <a:pt x="639" y="2167"/>
                  <a:pt x="642" y="2040"/>
                  <a:pt x="653" y="1917"/>
                </a:cubicBezTo>
                <a:cubicBezTo>
                  <a:pt x="658" y="1852"/>
                  <a:pt x="675" y="1720"/>
                  <a:pt x="703" y="1522"/>
                </a:cubicBezTo>
                <a:cubicBezTo>
                  <a:pt x="731" y="1325"/>
                  <a:pt x="747" y="1169"/>
                  <a:pt x="751" y="1052"/>
                </a:cubicBezTo>
                <a:cubicBezTo>
                  <a:pt x="755" y="937"/>
                  <a:pt x="745" y="835"/>
                  <a:pt x="720" y="750"/>
                </a:cubicBezTo>
                <a:cubicBezTo>
                  <a:pt x="701" y="686"/>
                  <a:pt x="662" y="607"/>
                  <a:pt x="604" y="513"/>
                </a:cubicBezTo>
                <a:cubicBezTo>
                  <a:pt x="547" y="419"/>
                  <a:pt x="478" y="341"/>
                  <a:pt x="396" y="280"/>
                </a:cubicBezTo>
                <a:cubicBezTo>
                  <a:pt x="316" y="218"/>
                  <a:pt x="242" y="177"/>
                  <a:pt x="177" y="154"/>
                </a:cubicBezTo>
                <a:lnTo>
                  <a:pt x="0" y="9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485420" y="882110"/>
            <a:ext cx="8771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新员工</a:t>
            </a:r>
          </a:p>
        </p:txBody>
      </p:sp>
      <p:sp>
        <p:nvSpPr>
          <p:cNvPr id="91" name="文本框 90"/>
          <p:cNvSpPr txBox="1"/>
          <p:nvPr/>
        </p:nvSpPr>
        <p:spPr>
          <a:xfrm>
            <a:off x="5307087" y="6280503"/>
            <a:ext cx="1097280" cy="36830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部门经理</a:t>
            </a:r>
          </a:p>
        </p:txBody>
      </p:sp>
      <p:cxnSp>
        <p:nvCxnSpPr>
          <p:cNvPr id="102" name="直接连接符 101"/>
          <p:cNvCxnSpPr/>
          <p:nvPr/>
        </p:nvCxnSpPr>
        <p:spPr bwMode="auto">
          <a:xfrm flipH="1">
            <a:off x="2845713" y="5231540"/>
            <a:ext cx="247115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" name="文本框 102"/>
          <p:cNvSpPr txBox="1"/>
          <p:nvPr/>
        </p:nvSpPr>
        <p:spPr>
          <a:xfrm flipH="1">
            <a:off x="1568400" y="5071338"/>
            <a:ext cx="1286090" cy="33718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项目负责人</a:t>
            </a:r>
          </a:p>
        </p:txBody>
      </p:sp>
      <p:cxnSp>
        <p:nvCxnSpPr>
          <p:cNvPr id="104" name="直接连接符 103"/>
          <p:cNvCxnSpPr/>
          <p:nvPr/>
        </p:nvCxnSpPr>
        <p:spPr bwMode="auto">
          <a:xfrm flipH="1">
            <a:off x="2845713" y="4402201"/>
            <a:ext cx="209606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" name="文本框 104"/>
          <p:cNvSpPr txBox="1"/>
          <p:nvPr/>
        </p:nvSpPr>
        <p:spPr>
          <a:xfrm flipH="1">
            <a:off x="1568400" y="4241999"/>
            <a:ext cx="128609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高级工程师</a:t>
            </a:r>
          </a:p>
        </p:txBody>
      </p:sp>
      <p:cxnSp>
        <p:nvCxnSpPr>
          <p:cNvPr id="106" name="直接连接符 105"/>
          <p:cNvCxnSpPr/>
          <p:nvPr/>
        </p:nvCxnSpPr>
        <p:spPr bwMode="auto">
          <a:xfrm flipH="1">
            <a:off x="2845713" y="3626024"/>
            <a:ext cx="161759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7" name="文本框 106"/>
          <p:cNvSpPr txBox="1"/>
          <p:nvPr/>
        </p:nvSpPr>
        <p:spPr>
          <a:xfrm flipH="1">
            <a:off x="1568400" y="3465822"/>
            <a:ext cx="1286090" cy="33718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中级工程师</a:t>
            </a:r>
          </a:p>
        </p:txBody>
      </p:sp>
      <p:cxnSp>
        <p:nvCxnSpPr>
          <p:cNvPr id="108" name="直接连接符 107"/>
          <p:cNvCxnSpPr/>
          <p:nvPr/>
        </p:nvCxnSpPr>
        <p:spPr bwMode="auto">
          <a:xfrm flipH="1">
            <a:off x="2845713" y="2860480"/>
            <a:ext cx="1128501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9" name="文本框 108"/>
          <p:cNvSpPr txBox="1"/>
          <p:nvPr/>
        </p:nvSpPr>
        <p:spPr>
          <a:xfrm flipH="1">
            <a:off x="1568400" y="2700278"/>
            <a:ext cx="1286090" cy="33718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技术员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1627567" y="21211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技术通道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0"/>
            <a:ext cx="4464050" cy="7588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cs typeface="+mn-ea"/>
                <a:sym typeface="+mn-lt"/>
              </a:rPr>
              <a:t>人才快速晋升通道</a:t>
            </a:r>
            <a:endParaRPr lang="zh-CN" altLang="en-US" sz="3200"/>
          </a:p>
        </p:txBody>
      </p:sp>
      <p:pic>
        <p:nvPicPr>
          <p:cNvPr id="162" name="图片 1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214" y="3500936"/>
            <a:ext cx="2597462" cy="23785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0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0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9" grpId="0" animBg="1"/>
      <p:bldP spid="70" grpId="0" animBg="1"/>
      <p:bldP spid="71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  <p:bldP spid="86" grpId="0" animBg="1"/>
      <p:bldP spid="88" grpId="0" animBg="1"/>
      <p:bldP spid="90" grpId="0" animBg="1"/>
      <p:bldP spid="7" grpId="0" animBg="1"/>
      <p:bldP spid="91" grpId="0" animBg="1"/>
      <p:bldP spid="103" grpId="0" animBg="1"/>
      <p:bldP spid="105" grpId="0" animBg="1"/>
      <p:bldP spid="107" grpId="0" animBg="1"/>
      <p:bldP spid="109" grpId="0" animBg="1"/>
      <p:bldP spid="110" grpId="0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770230" y="620816"/>
            <a:ext cx="7410240" cy="4921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endParaRPr lang="zh-CN" altLang="en-US" sz="3200" dirty="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矩形: 圆角 19"/>
          <p:cNvSpPr/>
          <p:nvPr/>
        </p:nvSpPr>
        <p:spPr bwMode="auto">
          <a:xfrm>
            <a:off x="6202272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1" name="矩形: 圆角 20"/>
          <p:cNvSpPr/>
          <p:nvPr/>
        </p:nvSpPr>
        <p:spPr bwMode="auto">
          <a:xfrm>
            <a:off x="6785746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2" name="矩形: 圆角 21"/>
          <p:cNvSpPr/>
          <p:nvPr/>
        </p:nvSpPr>
        <p:spPr bwMode="auto">
          <a:xfrm>
            <a:off x="7369220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3" name="矩形: 圆角 22"/>
          <p:cNvSpPr/>
          <p:nvPr/>
        </p:nvSpPr>
        <p:spPr bwMode="auto">
          <a:xfrm>
            <a:off x="8306794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4" name="矩形: 圆角 23"/>
          <p:cNvSpPr/>
          <p:nvPr/>
        </p:nvSpPr>
        <p:spPr bwMode="auto">
          <a:xfrm>
            <a:off x="8890268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 bwMode="auto">
          <a:xfrm>
            <a:off x="9473742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 bwMode="auto">
          <a:xfrm>
            <a:off x="10535908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0" name="矩形: 圆角 39"/>
          <p:cNvSpPr/>
          <p:nvPr/>
        </p:nvSpPr>
        <p:spPr bwMode="auto">
          <a:xfrm>
            <a:off x="11119382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1" name="矩形: 圆角 40"/>
          <p:cNvSpPr/>
          <p:nvPr/>
        </p:nvSpPr>
        <p:spPr bwMode="auto">
          <a:xfrm>
            <a:off x="11702856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89" name="文本框 90"/>
          <p:cNvSpPr txBox="1"/>
          <p:nvPr/>
        </p:nvSpPr>
        <p:spPr>
          <a:xfrm>
            <a:off x="7965440" y="3789045"/>
            <a:ext cx="3136900" cy="617855"/>
          </a:xfrm>
          <a:prstGeom prst="rect">
            <a:avLst/>
          </a:prstGeom>
          <a:gradFill>
            <a:gsLst>
              <a:gs pos="62000">
                <a:schemeClr val="tx2">
                  <a:lumMod val="60000"/>
                  <a:lumOff val="40000"/>
                </a:schemeClr>
              </a:gs>
              <a:gs pos="100000">
                <a:srgbClr val="034373"/>
              </a:gs>
            </a:gsLst>
            <a:lin ang="2700000" scaled="0"/>
          </a:gradFill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新人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专业技能培训</a:t>
            </a:r>
          </a:p>
        </p:txBody>
      </p:sp>
      <p:sp>
        <p:nvSpPr>
          <p:cNvPr id="93" name="文本框 90"/>
          <p:cNvSpPr txBox="1"/>
          <p:nvPr/>
        </p:nvSpPr>
        <p:spPr>
          <a:xfrm>
            <a:off x="8372475" y="2265045"/>
            <a:ext cx="2729865" cy="669290"/>
          </a:xfrm>
          <a:prstGeom prst="rect">
            <a:avLst/>
          </a:prstGeom>
          <a:gradFill>
            <a:gsLst>
              <a:gs pos="62000">
                <a:schemeClr val="tx2">
                  <a:lumMod val="60000"/>
                  <a:lumOff val="40000"/>
                </a:schemeClr>
              </a:gs>
              <a:gs pos="100000">
                <a:srgbClr val="034373"/>
              </a:gs>
            </a:gsLst>
            <a:lin ang="2700000"/>
          </a:gradFill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项目全流程实践机会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90"/>
          <p:cNvSpPr txBox="1"/>
          <p:nvPr/>
        </p:nvSpPr>
        <p:spPr>
          <a:xfrm>
            <a:off x="7395210" y="5157470"/>
            <a:ext cx="3750310" cy="625475"/>
          </a:xfrm>
          <a:prstGeom prst="rect">
            <a:avLst/>
          </a:prstGeom>
          <a:gradFill>
            <a:gsLst>
              <a:gs pos="62000">
                <a:schemeClr val="tx2">
                  <a:lumMod val="60000"/>
                  <a:lumOff val="40000"/>
                </a:schemeClr>
              </a:gs>
              <a:gs pos="100000">
                <a:srgbClr val="034373"/>
              </a:gs>
            </a:gsLst>
            <a:lin ang="2700000" scaled="0"/>
          </a:gradFill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技术与管理 双向职业发展通道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0"/>
            <a:ext cx="4015105" cy="7588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accent1"/>
                </a:solidFill>
                <a:cs typeface="+mn-ea"/>
                <a:sym typeface="+mn-lt"/>
              </a:rPr>
              <a:t>新人全面培养机制</a:t>
            </a:r>
            <a:endParaRPr lang="zh-CN" altLang="en-US" sz="3200"/>
          </a:p>
        </p:txBody>
      </p:sp>
      <p:grpSp>
        <p:nvGrpSpPr>
          <p:cNvPr id="114" name="íşḷíḍè"/>
          <p:cNvGrpSpPr/>
          <p:nvPr/>
        </p:nvGrpSpPr>
        <p:grpSpPr>
          <a:xfrm>
            <a:off x="1457325" y="3798570"/>
            <a:ext cx="2815590" cy="2280920"/>
            <a:chOff x="4359424" y="3681028"/>
            <a:chExt cx="2988950" cy="2495160"/>
          </a:xfrm>
        </p:grpSpPr>
        <p:sp>
          <p:nvSpPr>
            <p:cNvPr id="115" name="íṣ1íḍe"/>
            <p:cNvSpPr/>
            <p:nvPr/>
          </p:nvSpPr>
          <p:spPr bwMode="auto">
            <a:xfrm>
              <a:off x="4853214" y="3681028"/>
              <a:ext cx="2495160" cy="249516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16" name="î$ļîďe"/>
            <p:cNvGrpSpPr/>
            <p:nvPr/>
          </p:nvGrpSpPr>
          <p:grpSpPr>
            <a:xfrm>
              <a:off x="4359424" y="3692215"/>
              <a:ext cx="2976945" cy="2306214"/>
              <a:chOff x="4359424" y="3692215"/>
              <a:chExt cx="2976945" cy="2306214"/>
            </a:xfrm>
            <a:solidFill>
              <a:srgbClr val="44546A">
                <a:lumMod val="60000"/>
                <a:lumOff val="40000"/>
              </a:srgbClr>
            </a:solidFill>
          </p:grpSpPr>
          <p:sp>
            <p:nvSpPr>
              <p:cNvPr id="117" name="ïsḻîḋê"/>
              <p:cNvSpPr/>
              <p:nvPr/>
            </p:nvSpPr>
            <p:spPr bwMode="auto">
              <a:xfrm>
                <a:off x="5481366" y="5974438"/>
                <a:ext cx="7634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íṥľídê"/>
              <p:cNvSpPr/>
              <p:nvPr/>
            </p:nvSpPr>
            <p:spPr bwMode="auto">
              <a:xfrm>
                <a:off x="6891437" y="4030001"/>
                <a:ext cx="69795" cy="38169"/>
              </a:xfrm>
              <a:custGeom>
                <a:avLst/>
                <a:gdLst>
                  <a:gd name="T0" fmla="*/ 1 w 9"/>
                  <a:gd name="T1" fmla="*/ 1 h 5"/>
                  <a:gd name="T2" fmla="*/ 2 w 9"/>
                  <a:gd name="T3" fmla="*/ 4 h 5"/>
                  <a:gd name="T4" fmla="*/ 5 w 9"/>
                  <a:gd name="T5" fmla="*/ 4 h 5"/>
                  <a:gd name="T6" fmla="*/ 7 w 9"/>
                  <a:gd name="T7" fmla="*/ 4 h 5"/>
                  <a:gd name="T8" fmla="*/ 9 w 9"/>
                  <a:gd name="T9" fmla="*/ 5 h 5"/>
                  <a:gd name="T10" fmla="*/ 5 w 9"/>
                  <a:gd name="T11" fmla="*/ 1 h 5"/>
                  <a:gd name="T12" fmla="*/ 2 w 9"/>
                  <a:gd name="T13" fmla="*/ 0 h 5"/>
                  <a:gd name="T14" fmla="*/ 1 w 9"/>
                  <a:gd name="T1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5">
                    <a:moveTo>
                      <a:pt x="1" y="1"/>
                    </a:moveTo>
                    <a:cubicBezTo>
                      <a:pt x="2" y="2"/>
                      <a:pt x="2" y="2"/>
                      <a:pt x="2" y="4"/>
                    </a:cubicBezTo>
                    <a:cubicBezTo>
                      <a:pt x="3" y="5"/>
                      <a:pt x="4" y="4"/>
                      <a:pt x="5" y="4"/>
                    </a:cubicBezTo>
                    <a:cubicBezTo>
                      <a:pt x="5" y="3"/>
                      <a:pt x="5" y="3"/>
                      <a:pt x="7" y="4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7" y="4"/>
                      <a:pt x="6" y="2"/>
                      <a:pt x="5" y="1"/>
                    </a:cubicBezTo>
                    <a:cubicBezTo>
                      <a:pt x="4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îs1ïḍê"/>
              <p:cNvSpPr/>
              <p:nvPr/>
            </p:nvSpPr>
            <p:spPr bwMode="auto">
              <a:xfrm>
                <a:off x="6852177" y="4084529"/>
                <a:ext cx="39260" cy="45803"/>
              </a:xfrm>
              <a:custGeom>
                <a:avLst/>
                <a:gdLst>
                  <a:gd name="T0" fmla="*/ 5 w 5"/>
                  <a:gd name="T1" fmla="*/ 5 h 6"/>
                  <a:gd name="T2" fmla="*/ 0 w 5"/>
                  <a:gd name="T3" fmla="*/ 3 h 6"/>
                  <a:gd name="T4" fmla="*/ 5 w 5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5" y="5"/>
                    </a:moveTo>
                    <a:cubicBezTo>
                      <a:pt x="5" y="4"/>
                      <a:pt x="1" y="0"/>
                      <a:pt x="0" y="3"/>
                    </a:cubicBezTo>
                    <a:cubicBezTo>
                      <a:pt x="0" y="4"/>
                      <a:pt x="4" y="6"/>
                      <a:pt x="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" name="îŝḷíḓe"/>
              <p:cNvSpPr/>
              <p:nvPr/>
            </p:nvSpPr>
            <p:spPr bwMode="auto">
              <a:xfrm>
                <a:off x="4907741" y="4681055"/>
                <a:ext cx="45803" cy="92696"/>
              </a:xfrm>
              <a:custGeom>
                <a:avLst/>
                <a:gdLst>
                  <a:gd name="T0" fmla="*/ 2 w 6"/>
                  <a:gd name="T1" fmla="*/ 9 h 12"/>
                  <a:gd name="T2" fmla="*/ 5 w 6"/>
                  <a:gd name="T3" fmla="*/ 11 h 12"/>
                  <a:gd name="T4" fmla="*/ 3 w 6"/>
                  <a:gd name="T5" fmla="*/ 6 h 12"/>
                  <a:gd name="T6" fmla="*/ 1 w 6"/>
                  <a:gd name="T7" fmla="*/ 1 h 12"/>
                  <a:gd name="T8" fmla="*/ 1 w 6"/>
                  <a:gd name="T9" fmla="*/ 0 h 12"/>
                  <a:gd name="T10" fmla="*/ 0 w 6"/>
                  <a:gd name="T11" fmla="*/ 4 h 12"/>
                  <a:gd name="T12" fmla="*/ 1 w 6"/>
                  <a:gd name="T13" fmla="*/ 7 h 12"/>
                  <a:gd name="T14" fmla="*/ 2 w 6"/>
                  <a:gd name="T1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2" y="9"/>
                    </a:moveTo>
                    <a:cubicBezTo>
                      <a:pt x="3" y="9"/>
                      <a:pt x="4" y="12"/>
                      <a:pt x="5" y="11"/>
                    </a:cubicBezTo>
                    <a:cubicBezTo>
                      <a:pt x="6" y="9"/>
                      <a:pt x="3" y="7"/>
                      <a:pt x="3" y="6"/>
                    </a:cubicBezTo>
                    <a:cubicBezTo>
                      <a:pt x="2" y="5"/>
                      <a:pt x="3" y="3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8"/>
                      <a:pt x="2" y="8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í$1iḋê"/>
              <p:cNvSpPr/>
              <p:nvPr/>
            </p:nvSpPr>
            <p:spPr bwMode="auto">
              <a:xfrm>
                <a:off x="5294883" y="3990742"/>
                <a:ext cx="46893" cy="31626"/>
              </a:xfrm>
              <a:custGeom>
                <a:avLst/>
                <a:gdLst>
                  <a:gd name="T0" fmla="*/ 1 w 6"/>
                  <a:gd name="T1" fmla="*/ 4 h 4"/>
                  <a:gd name="T2" fmla="*/ 3 w 6"/>
                  <a:gd name="T3" fmla="*/ 3 h 4"/>
                  <a:gd name="T4" fmla="*/ 6 w 6"/>
                  <a:gd name="T5" fmla="*/ 1 h 4"/>
                  <a:gd name="T6" fmla="*/ 5 w 6"/>
                  <a:gd name="T7" fmla="*/ 0 h 4"/>
                  <a:gd name="T8" fmla="*/ 0 w 6"/>
                  <a:gd name="T9" fmla="*/ 4 h 4"/>
                  <a:gd name="T10" fmla="*/ 1 w 6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1" y="4"/>
                    </a:moveTo>
                    <a:cubicBezTo>
                      <a:pt x="1" y="4"/>
                      <a:pt x="3" y="3"/>
                      <a:pt x="3" y="3"/>
                    </a:cubicBezTo>
                    <a:cubicBezTo>
                      <a:pt x="4" y="3"/>
                      <a:pt x="6" y="2"/>
                      <a:pt x="6" y="1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3" y="1"/>
                      <a:pt x="2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" name="íŝļidê"/>
              <p:cNvSpPr/>
              <p:nvPr/>
            </p:nvSpPr>
            <p:spPr bwMode="auto">
              <a:xfrm>
                <a:off x="5357044" y="3920947"/>
                <a:ext cx="262821" cy="154857"/>
              </a:xfrm>
              <a:custGeom>
                <a:avLst/>
                <a:gdLst>
                  <a:gd name="T0" fmla="*/ 0 w 34"/>
                  <a:gd name="T1" fmla="*/ 7 h 20"/>
                  <a:gd name="T2" fmla="*/ 2 w 34"/>
                  <a:gd name="T3" fmla="*/ 6 h 20"/>
                  <a:gd name="T4" fmla="*/ 3 w 34"/>
                  <a:gd name="T5" fmla="*/ 5 h 20"/>
                  <a:gd name="T6" fmla="*/ 4 w 34"/>
                  <a:gd name="T7" fmla="*/ 7 h 20"/>
                  <a:gd name="T8" fmla="*/ 6 w 34"/>
                  <a:gd name="T9" fmla="*/ 7 h 20"/>
                  <a:gd name="T10" fmla="*/ 5 w 34"/>
                  <a:gd name="T11" fmla="*/ 10 h 20"/>
                  <a:gd name="T12" fmla="*/ 4 w 34"/>
                  <a:gd name="T13" fmla="*/ 11 h 20"/>
                  <a:gd name="T14" fmla="*/ 7 w 34"/>
                  <a:gd name="T15" fmla="*/ 11 h 20"/>
                  <a:gd name="T16" fmla="*/ 9 w 34"/>
                  <a:gd name="T17" fmla="*/ 9 h 20"/>
                  <a:gd name="T18" fmla="*/ 11 w 34"/>
                  <a:gd name="T19" fmla="*/ 8 h 20"/>
                  <a:gd name="T20" fmla="*/ 11 w 34"/>
                  <a:gd name="T21" fmla="*/ 10 h 20"/>
                  <a:gd name="T22" fmla="*/ 8 w 34"/>
                  <a:gd name="T23" fmla="*/ 12 h 20"/>
                  <a:gd name="T24" fmla="*/ 5 w 34"/>
                  <a:gd name="T25" fmla="*/ 13 h 20"/>
                  <a:gd name="T26" fmla="*/ 2 w 34"/>
                  <a:gd name="T27" fmla="*/ 14 h 20"/>
                  <a:gd name="T28" fmla="*/ 2 w 34"/>
                  <a:gd name="T29" fmla="*/ 17 h 20"/>
                  <a:gd name="T30" fmla="*/ 4 w 34"/>
                  <a:gd name="T31" fmla="*/ 16 h 20"/>
                  <a:gd name="T32" fmla="*/ 10 w 34"/>
                  <a:gd name="T33" fmla="*/ 16 h 20"/>
                  <a:gd name="T34" fmla="*/ 13 w 34"/>
                  <a:gd name="T35" fmla="*/ 17 h 20"/>
                  <a:gd name="T36" fmla="*/ 15 w 34"/>
                  <a:gd name="T37" fmla="*/ 18 h 20"/>
                  <a:gd name="T38" fmla="*/ 17 w 34"/>
                  <a:gd name="T39" fmla="*/ 18 h 20"/>
                  <a:gd name="T40" fmla="*/ 19 w 34"/>
                  <a:gd name="T41" fmla="*/ 19 h 20"/>
                  <a:gd name="T42" fmla="*/ 22 w 34"/>
                  <a:gd name="T43" fmla="*/ 19 h 20"/>
                  <a:gd name="T44" fmla="*/ 24 w 34"/>
                  <a:gd name="T45" fmla="*/ 18 h 20"/>
                  <a:gd name="T46" fmla="*/ 26 w 34"/>
                  <a:gd name="T47" fmla="*/ 18 h 20"/>
                  <a:gd name="T48" fmla="*/ 26 w 34"/>
                  <a:gd name="T49" fmla="*/ 15 h 20"/>
                  <a:gd name="T50" fmla="*/ 22 w 34"/>
                  <a:gd name="T51" fmla="*/ 13 h 20"/>
                  <a:gd name="T52" fmla="*/ 22 w 34"/>
                  <a:gd name="T53" fmla="*/ 12 h 20"/>
                  <a:gd name="T54" fmla="*/ 26 w 34"/>
                  <a:gd name="T55" fmla="*/ 13 h 20"/>
                  <a:gd name="T56" fmla="*/ 29 w 34"/>
                  <a:gd name="T57" fmla="*/ 13 h 20"/>
                  <a:gd name="T58" fmla="*/ 32 w 34"/>
                  <a:gd name="T59" fmla="*/ 12 h 20"/>
                  <a:gd name="T60" fmla="*/ 34 w 34"/>
                  <a:gd name="T61" fmla="*/ 10 h 20"/>
                  <a:gd name="T62" fmla="*/ 28 w 34"/>
                  <a:gd name="T63" fmla="*/ 9 h 20"/>
                  <a:gd name="T64" fmla="*/ 25 w 34"/>
                  <a:gd name="T65" fmla="*/ 7 h 20"/>
                  <a:gd name="T66" fmla="*/ 22 w 34"/>
                  <a:gd name="T67" fmla="*/ 7 h 20"/>
                  <a:gd name="T68" fmla="*/ 22 w 34"/>
                  <a:gd name="T69" fmla="*/ 3 h 20"/>
                  <a:gd name="T70" fmla="*/ 14 w 34"/>
                  <a:gd name="T71" fmla="*/ 2 h 20"/>
                  <a:gd name="T72" fmla="*/ 8 w 34"/>
                  <a:gd name="T73" fmla="*/ 0 h 20"/>
                  <a:gd name="T74" fmla="*/ 0 w 34"/>
                  <a:gd name="T75" fmla="*/ 7 h 20"/>
                  <a:gd name="T76" fmla="*/ 0 w 34"/>
                  <a:gd name="T77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4" h="20">
                    <a:moveTo>
                      <a:pt x="0" y="7"/>
                    </a:moveTo>
                    <a:cubicBezTo>
                      <a:pt x="0" y="7"/>
                      <a:pt x="2" y="7"/>
                      <a:pt x="2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5"/>
                      <a:pt x="2" y="7"/>
                      <a:pt x="4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7" y="7"/>
                      <a:pt x="5" y="9"/>
                      <a:pt x="5" y="10"/>
                    </a:cubicBezTo>
                    <a:cubicBezTo>
                      <a:pt x="4" y="10"/>
                      <a:pt x="3" y="11"/>
                      <a:pt x="4" y="11"/>
                    </a:cubicBezTo>
                    <a:cubicBezTo>
                      <a:pt x="6" y="11"/>
                      <a:pt x="7" y="11"/>
                      <a:pt x="7" y="11"/>
                    </a:cubicBezTo>
                    <a:cubicBezTo>
                      <a:pt x="7" y="11"/>
                      <a:pt x="8" y="9"/>
                      <a:pt x="9" y="9"/>
                    </a:cubicBezTo>
                    <a:cubicBezTo>
                      <a:pt x="9" y="8"/>
                      <a:pt x="10" y="8"/>
                      <a:pt x="11" y="8"/>
                    </a:cubicBezTo>
                    <a:cubicBezTo>
                      <a:pt x="11" y="9"/>
                      <a:pt x="14" y="9"/>
                      <a:pt x="11" y="10"/>
                    </a:cubicBezTo>
                    <a:cubicBezTo>
                      <a:pt x="9" y="11"/>
                      <a:pt x="8" y="11"/>
                      <a:pt x="8" y="12"/>
                    </a:cubicBezTo>
                    <a:cubicBezTo>
                      <a:pt x="7" y="13"/>
                      <a:pt x="7" y="14"/>
                      <a:pt x="5" y="13"/>
                    </a:cubicBezTo>
                    <a:cubicBezTo>
                      <a:pt x="3" y="13"/>
                      <a:pt x="2" y="13"/>
                      <a:pt x="2" y="14"/>
                    </a:cubicBezTo>
                    <a:cubicBezTo>
                      <a:pt x="1" y="15"/>
                      <a:pt x="1" y="17"/>
                      <a:pt x="2" y="17"/>
                    </a:cubicBezTo>
                    <a:cubicBezTo>
                      <a:pt x="3" y="17"/>
                      <a:pt x="3" y="17"/>
                      <a:pt x="4" y="16"/>
                    </a:cubicBezTo>
                    <a:cubicBezTo>
                      <a:pt x="5" y="16"/>
                      <a:pt x="9" y="16"/>
                      <a:pt x="10" y="16"/>
                    </a:cubicBezTo>
                    <a:cubicBezTo>
                      <a:pt x="11" y="16"/>
                      <a:pt x="12" y="17"/>
                      <a:pt x="13" y="17"/>
                    </a:cubicBezTo>
                    <a:cubicBezTo>
                      <a:pt x="13" y="17"/>
                      <a:pt x="14" y="18"/>
                      <a:pt x="15" y="18"/>
                    </a:cubicBezTo>
                    <a:cubicBezTo>
                      <a:pt x="16" y="19"/>
                      <a:pt x="16" y="17"/>
                      <a:pt x="17" y="18"/>
                    </a:cubicBezTo>
                    <a:cubicBezTo>
                      <a:pt x="19" y="19"/>
                      <a:pt x="18" y="19"/>
                      <a:pt x="19" y="19"/>
                    </a:cubicBezTo>
                    <a:cubicBezTo>
                      <a:pt x="20" y="19"/>
                      <a:pt x="22" y="19"/>
                      <a:pt x="22" y="19"/>
                    </a:cubicBezTo>
                    <a:cubicBezTo>
                      <a:pt x="22" y="19"/>
                      <a:pt x="22" y="17"/>
                      <a:pt x="24" y="18"/>
                    </a:cubicBezTo>
                    <a:cubicBezTo>
                      <a:pt x="25" y="18"/>
                      <a:pt x="26" y="20"/>
                      <a:pt x="26" y="18"/>
                    </a:cubicBezTo>
                    <a:cubicBezTo>
                      <a:pt x="26" y="17"/>
                      <a:pt x="27" y="16"/>
                      <a:pt x="26" y="15"/>
                    </a:cubicBezTo>
                    <a:cubicBezTo>
                      <a:pt x="24" y="14"/>
                      <a:pt x="22" y="14"/>
                      <a:pt x="22" y="13"/>
                    </a:cubicBezTo>
                    <a:cubicBezTo>
                      <a:pt x="22" y="13"/>
                      <a:pt x="22" y="12"/>
                      <a:pt x="22" y="12"/>
                    </a:cubicBezTo>
                    <a:cubicBezTo>
                      <a:pt x="23" y="11"/>
                      <a:pt x="25" y="12"/>
                      <a:pt x="26" y="13"/>
                    </a:cubicBezTo>
                    <a:cubicBezTo>
                      <a:pt x="27" y="13"/>
                      <a:pt x="28" y="14"/>
                      <a:pt x="29" y="13"/>
                    </a:cubicBezTo>
                    <a:cubicBezTo>
                      <a:pt x="30" y="13"/>
                      <a:pt x="31" y="12"/>
                      <a:pt x="32" y="12"/>
                    </a:cubicBezTo>
                    <a:cubicBezTo>
                      <a:pt x="32" y="11"/>
                      <a:pt x="34" y="10"/>
                      <a:pt x="34" y="10"/>
                    </a:cubicBezTo>
                    <a:cubicBezTo>
                      <a:pt x="34" y="10"/>
                      <a:pt x="29" y="9"/>
                      <a:pt x="28" y="9"/>
                    </a:cubicBezTo>
                    <a:cubicBezTo>
                      <a:pt x="28" y="8"/>
                      <a:pt x="26" y="7"/>
                      <a:pt x="25" y="7"/>
                    </a:cubicBezTo>
                    <a:cubicBezTo>
                      <a:pt x="25" y="7"/>
                      <a:pt x="23" y="8"/>
                      <a:pt x="22" y="7"/>
                    </a:cubicBezTo>
                    <a:cubicBezTo>
                      <a:pt x="22" y="5"/>
                      <a:pt x="22" y="3"/>
                      <a:pt x="22" y="3"/>
                    </a:cubicBezTo>
                    <a:cubicBezTo>
                      <a:pt x="21" y="3"/>
                      <a:pt x="15" y="3"/>
                      <a:pt x="14" y="2"/>
                    </a:cubicBezTo>
                    <a:cubicBezTo>
                      <a:pt x="13" y="2"/>
                      <a:pt x="10" y="1"/>
                      <a:pt x="8" y="0"/>
                    </a:cubicBezTo>
                    <a:cubicBezTo>
                      <a:pt x="5" y="2"/>
                      <a:pt x="3" y="4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" name="iṥ1îdê"/>
              <p:cNvSpPr/>
              <p:nvPr/>
            </p:nvSpPr>
            <p:spPr bwMode="auto">
              <a:xfrm>
                <a:off x="4915375" y="4068170"/>
                <a:ext cx="1085089" cy="1930259"/>
              </a:xfrm>
              <a:custGeom>
                <a:avLst/>
                <a:gdLst>
                  <a:gd name="T0" fmla="*/ 82 w 140"/>
                  <a:gd name="T1" fmla="*/ 249 h 249"/>
                  <a:gd name="T2" fmla="*/ 81 w 140"/>
                  <a:gd name="T3" fmla="*/ 242 h 249"/>
                  <a:gd name="T4" fmla="*/ 86 w 140"/>
                  <a:gd name="T5" fmla="*/ 233 h 249"/>
                  <a:gd name="T6" fmla="*/ 89 w 140"/>
                  <a:gd name="T7" fmla="*/ 227 h 249"/>
                  <a:gd name="T8" fmla="*/ 95 w 140"/>
                  <a:gd name="T9" fmla="*/ 217 h 249"/>
                  <a:gd name="T10" fmla="*/ 109 w 140"/>
                  <a:gd name="T11" fmla="*/ 211 h 249"/>
                  <a:gd name="T12" fmla="*/ 122 w 140"/>
                  <a:gd name="T13" fmla="*/ 197 h 249"/>
                  <a:gd name="T14" fmla="*/ 133 w 140"/>
                  <a:gd name="T15" fmla="*/ 175 h 249"/>
                  <a:gd name="T16" fmla="*/ 127 w 140"/>
                  <a:gd name="T17" fmla="*/ 151 h 249"/>
                  <a:gd name="T18" fmla="*/ 109 w 140"/>
                  <a:gd name="T19" fmla="*/ 150 h 249"/>
                  <a:gd name="T20" fmla="*/ 109 w 140"/>
                  <a:gd name="T21" fmla="*/ 141 h 249"/>
                  <a:gd name="T22" fmla="*/ 90 w 140"/>
                  <a:gd name="T23" fmla="*/ 124 h 249"/>
                  <a:gd name="T24" fmla="*/ 84 w 140"/>
                  <a:gd name="T25" fmla="*/ 119 h 249"/>
                  <a:gd name="T26" fmla="*/ 72 w 140"/>
                  <a:gd name="T27" fmla="*/ 118 h 249"/>
                  <a:gd name="T28" fmla="*/ 65 w 140"/>
                  <a:gd name="T29" fmla="*/ 113 h 249"/>
                  <a:gd name="T30" fmla="*/ 50 w 140"/>
                  <a:gd name="T31" fmla="*/ 119 h 249"/>
                  <a:gd name="T32" fmla="*/ 41 w 140"/>
                  <a:gd name="T33" fmla="*/ 104 h 249"/>
                  <a:gd name="T34" fmla="*/ 36 w 140"/>
                  <a:gd name="T35" fmla="*/ 92 h 249"/>
                  <a:gd name="T36" fmla="*/ 23 w 140"/>
                  <a:gd name="T37" fmla="*/ 98 h 249"/>
                  <a:gd name="T38" fmla="*/ 25 w 140"/>
                  <a:gd name="T39" fmla="*/ 74 h 249"/>
                  <a:gd name="T40" fmla="*/ 40 w 140"/>
                  <a:gd name="T41" fmla="*/ 71 h 249"/>
                  <a:gd name="T42" fmla="*/ 49 w 140"/>
                  <a:gd name="T43" fmla="*/ 78 h 249"/>
                  <a:gd name="T44" fmla="*/ 57 w 140"/>
                  <a:gd name="T45" fmla="*/ 53 h 249"/>
                  <a:gd name="T46" fmla="*/ 65 w 140"/>
                  <a:gd name="T47" fmla="*/ 46 h 249"/>
                  <a:gd name="T48" fmla="*/ 76 w 140"/>
                  <a:gd name="T49" fmla="*/ 37 h 249"/>
                  <a:gd name="T50" fmla="*/ 88 w 140"/>
                  <a:gd name="T51" fmla="*/ 32 h 249"/>
                  <a:gd name="T52" fmla="*/ 80 w 140"/>
                  <a:gd name="T53" fmla="*/ 30 h 249"/>
                  <a:gd name="T54" fmla="*/ 72 w 140"/>
                  <a:gd name="T55" fmla="*/ 26 h 249"/>
                  <a:gd name="T56" fmla="*/ 86 w 140"/>
                  <a:gd name="T57" fmla="*/ 25 h 249"/>
                  <a:gd name="T58" fmla="*/ 91 w 140"/>
                  <a:gd name="T59" fmla="*/ 28 h 249"/>
                  <a:gd name="T60" fmla="*/ 102 w 140"/>
                  <a:gd name="T61" fmla="*/ 30 h 249"/>
                  <a:gd name="T62" fmla="*/ 96 w 140"/>
                  <a:gd name="T63" fmla="*/ 23 h 249"/>
                  <a:gd name="T64" fmla="*/ 88 w 140"/>
                  <a:gd name="T65" fmla="*/ 12 h 249"/>
                  <a:gd name="T66" fmla="*/ 73 w 140"/>
                  <a:gd name="T67" fmla="*/ 6 h 249"/>
                  <a:gd name="T68" fmla="*/ 58 w 140"/>
                  <a:gd name="T69" fmla="*/ 4 h 249"/>
                  <a:gd name="T70" fmla="*/ 56 w 140"/>
                  <a:gd name="T71" fmla="*/ 15 h 249"/>
                  <a:gd name="T72" fmla="*/ 51 w 140"/>
                  <a:gd name="T73" fmla="*/ 21 h 249"/>
                  <a:gd name="T74" fmla="*/ 42 w 140"/>
                  <a:gd name="T75" fmla="*/ 15 h 249"/>
                  <a:gd name="T76" fmla="*/ 2 w 140"/>
                  <a:gd name="T77" fmla="*/ 80 h 249"/>
                  <a:gd name="T78" fmla="*/ 14 w 140"/>
                  <a:gd name="T79" fmla="*/ 101 h 249"/>
                  <a:gd name="T80" fmla="*/ 27 w 140"/>
                  <a:gd name="T81" fmla="*/ 107 h 249"/>
                  <a:gd name="T82" fmla="*/ 40 w 140"/>
                  <a:gd name="T83" fmla="*/ 120 h 249"/>
                  <a:gd name="T84" fmla="*/ 52 w 140"/>
                  <a:gd name="T85" fmla="*/ 123 h 249"/>
                  <a:gd name="T86" fmla="*/ 48 w 140"/>
                  <a:gd name="T87" fmla="*/ 144 h 249"/>
                  <a:gd name="T88" fmla="*/ 58 w 140"/>
                  <a:gd name="T89" fmla="*/ 174 h 249"/>
                  <a:gd name="T90" fmla="*/ 71 w 140"/>
                  <a:gd name="T91" fmla="*/ 198 h 249"/>
                  <a:gd name="T92" fmla="*/ 70 w 140"/>
                  <a:gd name="T93" fmla="*/ 217 h 249"/>
                  <a:gd name="T94" fmla="*/ 70 w 140"/>
                  <a:gd name="T95" fmla="*/ 231 h 249"/>
                  <a:gd name="T96" fmla="*/ 71 w 140"/>
                  <a:gd name="T97" fmla="*/ 241 h 249"/>
                  <a:gd name="T98" fmla="*/ 75 w 140"/>
                  <a:gd name="T99" fmla="*/ 247 h 249"/>
                  <a:gd name="T100" fmla="*/ 54 w 140"/>
                  <a:gd name="T101" fmla="*/ 42 h 249"/>
                  <a:gd name="T102" fmla="*/ 55 w 140"/>
                  <a:gd name="T103" fmla="*/ 38 h 249"/>
                  <a:gd name="T104" fmla="*/ 48 w 140"/>
                  <a:gd name="T105" fmla="*/ 42 h 249"/>
                  <a:gd name="T106" fmla="*/ 39 w 140"/>
                  <a:gd name="T107" fmla="*/ 46 h 249"/>
                  <a:gd name="T108" fmla="*/ 50 w 140"/>
                  <a:gd name="T109" fmla="*/ 34 h 249"/>
                  <a:gd name="T110" fmla="*/ 40 w 140"/>
                  <a:gd name="T111" fmla="*/ 32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0" h="249">
                    <a:moveTo>
                      <a:pt x="77" y="248"/>
                    </a:moveTo>
                    <a:cubicBezTo>
                      <a:pt x="78" y="248"/>
                      <a:pt x="79" y="248"/>
                      <a:pt x="78" y="246"/>
                    </a:cubicBezTo>
                    <a:cubicBezTo>
                      <a:pt x="78" y="245"/>
                      <a:pt x="81" y="246"/>
                      <a:pt x="80" y="247"/>
                    </a:cubicBezTo>
                    <a:cubicBezTo>
                      <a:pt x="78" y="248"/>
                      <a:pt x="78" y="248"/>
                      <a:pt x="78" y="248"/>
                    </a:cubicBezTo>
                    <a:cubicBezTo>
                      <a:pt x="79" y="248"/>
                      <a:pt x="81" y="249"/>
                      <a:pt x="82" y="249"/>
                    </a:cubicBezTo>
                    <a:cubicBezTo>
                      <a:pt x="83" y="249"/>
                      <a:pt x="86" y="249"/>
                      <a:pt x="86" y="249"/>
                    </a:cubicBezTo>
                    <a:cubicBezTo>
                      <a:pt x="86" y="249"/>
                      <a:pt x="89" y="248"/>
                      <a:pt x="90" y="248"/>
                    </a:cubicBezTo>
                    <a:cubicBezTo>
                      <a:pt x="90" y="248"/>
                      <a:pt x="87" y="248"/>
                      <a:pt x="86" y="248"/>
                    </a:cubicBezTo>
                    <a:cubicBezTo>
                      <a:pt x="84" y="247"/>
                      <a:pt x="82" y="246"/>
                      <a:pt x="81" y="245"/>
                    </a:cubicBezTo>
                    <a:cubicBezTo>
                      <a:pt x="81" y="244"/>
                      <a:pt x="80" y="243"/>
                      <a:pt x="81" y="242"/>
                    </a:cubicBezTo>
                    <a:cubicBezTo>
                      <a:pt x="82" y="242"/>
                      <a:pt x="84" y="240"/>
                      <a:pt x="85" y="240"/>
                    </a:cubicBezTo>
                    <a:cubicBezTo>
                      <a:pt x="85" y="240"/>
                      <a:pt x="86" y="238"/>
                      <a:pt x="85" y="238"/>
                    </a:cubicBezTo>
                    <a:cubicBezTo>
                      <a:pt x="85" y="237"/>
                      <a:pt x="83" y="237"/>
                      <a:pt x="82" y="237"/>
                    </a:cubicBezTo>
                    <a:cubicBezTo>
                      <a:pt x="82" y="237"/>
                      <a:pt x="82" y="236"/>
                      <a:pt x="83" y="235"/>
                    </a:cubicBezTo>
                    <a:cubicBezTo>
                      <a:pt x="85" y="234"/>
                      <a:pt x="85" y="233"/>
                      <a:pt x="86" y="233"/>
                    </a:cubicBezTo>
                    <a:cubicBezTo>
                      <a:pt x="86" y="232"/>
                      <a:pt x="87" y="232"/>
                      <a:pt x="88" y="231"/>
                    </a:cubicBezTo>
                    <a:cubicBezTo>
                      <a:pt x="88" y="230"/>
                      <a:pt x="87" y="230"/>
                      <a:pt x="86" y="230"/>
                    </a:cubicBezTo>
                    <a:cubicBezTo>
                      <a:pt x="85" y="230"/>
                      <a:pt x="85" y="229"/>
                      <a:pt x="84" y="228"/>
                    </a:cubicBezTo>
                    <a:cubicBezTo>
                      <a:pt x="84" y="227"/>
                      <a:pt x="87" y="228"/>
                      <a:pt x="89" y="229"/>
                    </a:cubicBezTo>
                    <a:cubicBezTo>
                      <a:pt x="90" y="229"/>
                      <a:pt x="89" y="228"/>
                      <a:pt x="89" y="227"/>
                    </a:cubicBezTo>
                    <a:cubicBezTo>
                      <a:pt x="89" y="226"/>
                      <a:pt x="89" y="225"/>
                      <a:pt x="90" y="225"/>
                    </a:cubicBezTo>
                    <a:cubicBezTo>
                      <a:pt x="91" y="226"/>
                      <a:pt x="96" y="225"/>
                      <a:pt x="96" y="225"/>
                    </a:cubicBezTo>
                    <a:cubicBezTo>
                      <a:pt x="97" y="225"/>
                      <a:pt x="98" y="223"/>
                      <a:pt x="99" y="222"/>
                    </a:cubicBezTo>
                    <a:cubicBezTo>
                      <a:pt x="99" y="221"/>
                      <a:pt x="100" y="221"/>
                      <a:pt x="99" y="220"/>
                    </a:cubicBezTo>
                    <a:cubicBezTo>
                      <a:pt x="98" y="220"/>
                      <a:pt x="95" y="218"/>
                      <a:pt x="95" y="217"/>
                    </a:cubicBezTo>
                    <a:cubicBezTo>
                      <a:pt x="95" y="217"/>
                      <a:pt x="96" y="214"/>
                      <a:pt x="96" y="213"/>
                    </a:cubicBezTo>
                    <a:cubicBezTo>
                      <a:pt x="96" y="213"/>
                      <a:pt x="96" y="218"/>
                      <a:pt x="99" y="219"/>
                    </a:cubicBezTo>
                    <a:cubicBezTo>
                      <a:pt x="101" y="219"/>
                      <a:pt x="102" y="220"/>
                      <a:pt x="104" y="218"/>
                    </a:cubicBezTo>
                    <a:cubicBezTo>
                      <a:pt x="106" y="216"/>
                      <a:pt x="107" y="215"/>
                      <a:pt x="108" y="214"/>
                    </a:cubicBezTo>
                    <a:cubicBezTo>
                      <a:pt x="108" y="212"/>
                      <a:pt x="108" y="211"/>
                      <a:pt x="109" y="211"/>
                    </a:cubicBezTo>
                    <a:cubicBezTo>
                      <a:pt x="110" y="210"/>
                      <a:pt x="110" y="211"/>
                      <a:pt x="111" y="208"/>
                    </a:cubicBezTo>
                    <a:cubicBezTo>
                      <a:pt x="112" y="206"/>
                      <a:pt x="113" y="208"/>
                      <a:pt x="114" y="206"/>
                    </a:cubicBezTo>
                    <a:cubicBezTo>
                      <a:pt x="115" y="204"/>
                      <a:pt x="112" y="202"/>
                      <a:pt x="114" y="201"/>
                    </a:cubicBezTo>
                    <a:cubicBezTo>
                      <a:pt x="116" y="199"/>
                      <a:pt x="119" y="198"/>
                      <a:pt x="119" y="198"/>
                    </a:cubicBezTo>
                    <a:cubicBezTo>
                      <a:pt x="119" y="198"/>
                      <a:pt x="120" y="197"/>
                      <a:pt x="122" y="197"/>
                    </a:cubicBezTo>
                    <a:cubicBezTo>
                      <a:pt x="124" y="196"/>
                      <a:pt x="126" y="197"/>
                      <a:pt x="127" y="196"/>
                    </a:cubicBezTo>
                    <a:cubicBezTo>
                      <a:pt x="127" y="194"/>
                      <a:pt x="128" y="192"/>
                      <a:pt x="129" y="191"/>
                    </a:cubicBezTo>
                    <a:cubicBezTo>
                      <a:pt x="130" y="190"/>
                      <a:pt x="131" y="188"/>
                      <a:pt x="131" y="187"/>
                    </a:cubicBezTo>
                    <a:cubicBezTo>
                      <a:pt x="130" y="186"/>
                      <a:pt x="132" y="182"/>
                      <a:pt x="132" y="181"/>
                    </a:cubicBezTo>
                    <a:cubicBezTo>
                      <a:pt x="132" y="180"/>
                      <a:pt x="130" y="177"/>
                      <a:pt x="133" y="175"/>
                    </a:cubicBezTo>
                    <a:cubicBezTo>
                      <a:pt x="135" y="172"/>
                      <a:pt x="138" y="169"/>
                      <a:pt x="138" y="168"/>
                    </a:cubicBezTo>
                    <a:cubicBezTo>
                      <a:pt x="138" y="167"/>
                      <a:pt x="140" y="163"/>
                      <a:pt x="140" y="161"/>
                    </a:cubicBezTo>
                    <a:cubicBezTo>
                      <a:pt x="140" y="159"/>
                      <a:pt x="138" y="156"/>
                      <a:pt x="137" y="156"/>
                    </a:cubicBezTo>
                    <a:cubicBezTo>
                      <a:pt x="136" y="155"/>
                      <a:pt x="133" y="155"/>
                      <a:pt x="132" y="153"/>
                    </a:cubicBezTo>
                    <a:cubicBezTo>
                      <a:pt x="131" y="152"/>
                      <a:pt x="128" y="150"/>
                      <a:pt x="127" y="151"/>
                    </a:cubicBezTo>
                    <a:cubicBezTo>
                      <a:pt x="126" y="151"/>
                      <a:pt x="124" y="151"/>
                      <a:pt x="122" y="150"/>
                    </a:cubicBezTo>
                    <a:cubicBezTo>
                      <a:pt x="121" y="149"/>
                      <a:pt x="119" y="148"/>
                      <a:pt x="118" y="147"/>
                    </a:cubicBezTo>
                    <a:cubicBezTo>
                      <a:pt x="117" y="146"/>
                      <a:pt x="115" y="146"/>
                      <a:pt x="114" y="146"/>
                    </a:cubicBezTo>
                    <a:cubicBezTo>
                      <a:pt x="113" y="146"/>
                      <a:pt x="113" y="145"/>
                      <a:pt x="111" y="147"/>
                    </a:cubicBezTo>
                    <a:cubicBezTo>
                      <a:pt x="110" y="150"/>
                      <a:pt x="111" y="151"/>
                      <a:pt x="109" y="150"/>
                    </a:cubicBezTo>
                    <a:cubicBezTo>
                      <a:pt x="106" y="150"/>
                      <a:pt x="109" y="150"/>
                      <a:pt x="110" y="147"/>
                    </a:cubicBezTo>
                    <a:cubicBezTo>
                      <a:pt x="112" y="145"/>
                      <a:pt x="110" y="143"/>
                      <a:pt x="108" y="144"/>
                    </a:cubicBezTo>
                    <a:cubicBezTo>
                      <a:pt x="107" y="144"/>
                      <a:pt x="108" y="146"/>
                      <a:pt x="105" y="146"/>
                    </a:cubicBezTo>
                    <a:cubicBezTo>
                      <a:pt x="102" y="147"/>
                      <a:pt x="102" y="145"/>
                      <a:pt x="104" y="144"/>
                    </a:cubicBezTo>
                    <a:cubicBezTo>
                      <a:pt x="106" y="144"/>
                      <a:pt x="109" y="142"/>
                      <a:pt x="109" y="141"/>
                    </a:cubicBezTo>
                    <a:cubicBezTo>
                      <a:pt x="109" y="141"/>
                      <a:pt x="109" y="138"/>
                      <a:pt x="107" y="138"/>
                    </a:cubicBezTo>
                    <a:cubicBezTo>
                      <a:pt x="106" y="138"/>
                      <a:pt x="106" y="136"/>
                      <a:pt x="104" y="134"/>
                    </a:cubicBezTo>
                    <a:cubicBezTo>
                      <a:pt x="102" y="131"/>
                      <a:pt x="99" y="128"/>
                      <a:pt x="97" y="128"/>
                    </a:cubicBezTo>
                    <a:cubicBezTo>
                      <a:pt x="95" y="129"/>
                      <a:pt x="94" y="131"/>
                      <a:pt x="92" y="128"/>
                    </a:cubicBezTo>
                    <a:cubicBezTo>
                      <a:pt x="91" y="126"/>
                      <a:pt x="90" y="126"/>
                      <a:pt x="90" y="124"/>
                    </a:cubicBezTo>
                    <a:cubicBezTo>
                      <a:pt x="89" y="123"/>
                      <a:pt x="87" y="124"/>
                      <a:pt x="87" y="124"/>
                    </a:cubicBezTo>
                    <a:cubicBezTo>
                      <a:pt x="86" y="123"/>
                      <a:pt x="86" y="123"/>
                      <a:pt x="86" y="123"/>
                    </a:cubicBezTo>
                    <a:cubicBezTo>
                      <a:pt x="86" y="123"/>
                      <a:pt x="84" y="124"/>
                      <a:pt x="85" y="122"/>
                    </a:cubicBezTo>
                    <a:cubicBezTo>
                      <a:pt x="86" y="120"/>
                      <a:pt x="87" y="116"/>
                      <a:pt x="86" y="117"/>
                    </a:cubicBezTo>
                    <a:cubicBezTo>
                      <a:pt x="86" y="117"/>
                      <a:pt x="85" y="120"/>
                      <a:pt x="84" y="119"/>
                    </a:cubicBezTo>
                    <a:cubicBezTo>
                      <a:pt x="83" y="119"/>
                      <a:pt x="84" y="119"/>
                      <a:pt x="82" y="118"/>
                    </a:cubicBezTo>
                    <a:cubicBezTo>
                      <a:pt x="80" y="116"/>
                      <a:pt x="78" y="117"/>
                      <a:pt x="78" y="118"/>
                    </a:cubicBezTo>
                    <a:cubicBezTo>
                      <a:pt x="78" y="119"/>
                      <a:pt x="77" y="120"/>
                      <a:pt x="77" y="120"/>
                    </a:cubicBezTo>
                    <a:cubicBezTo>
                      <a:pt x="77" y="120"/>
                      <a:pt x="77" y="120"/>
                      <a:pt x="76" y="118"/>
                    </a:cubicBezTo>
                    <a:cubicBezTo>
                      <a:pt x="76" y="117"/>
                      <a:pt x="73" y="117"/>
                      <a:pt x="72" y="118"/>
                    </a:cubicBezTo>
                    <a:cubicBezTo>
                      <a:pt x="71" y="119"/>
                      <a:pt x="70" y="115"/>
                      <a:pt x="69" y="115"/>
                    </a:cubicBezTo>
                    <a:cubicBezTo>
                      <a:pt x="69" y="115"/>
                      <a:pt x="67" y="116"/>
                      <a:pt x="66" y="118"/>
                    </a:cubicBezTo>
                    <a:cubicBezTo>
                      <a:pt x="65" y="120"/>
                      <a:pt x="66" y="122"/>
                      <a:pt x="65" y="122"/>
                    </a:cubicBezTo>
                    <a:cubicBezTo>
                      <a:pt x="64" y="122"/>
                      <a:pt x="64" y="118"/>
                      <a:pt x="64" y="117"/>
                    </a:cubicBezTo>
                    <a:cubicBezTo>
                      <a:pt x="65" y="116"/>
                      <a:pt x="66" y="114"/>
                      <a:pt x="65" y="113"/>
                    </a:cubicBezTo>
                    <a:cubicBezTo>
                      <a:pt x="64" y="113"/>
                      <a:pt x="62" y="116"/>
                      <a:pt x="61" y="116"/>
                    </a:cubicBezTo>
                    <a:cubicBezTo>
                      <a:pt x="60" y="116"/>
                      <a:pt x="59" y="117"/>
                      <a:pt x="58" y="119"/>
                    </a:cubicBezTo>
                    <a:cubicBezTo>
                      <a:pt x="57" y="120"/>
                      <a:pt x="56" y="121"/>
                      <a:pt x="55" y="122"/>
                    </a:cubicBezTo>
                    <a:cubicBezTo>
                      <a:pt x="55" y="123"/>
                      <a:pt x="53" y="122"/>
                      <a:pt x="53" y="121"/>
                    </a:cubicBezTo>
                    <a:cubicBezTo>
                      <a:pt x="54" y="121"/>
                      <a:pt x="51" y="119"/>
                      <a:pt x="50" y="119"/>
                    </a:cubicBezTo>
                    <a:cubicBezTo>
                      <a:pt x="50" y="120"/>
                      <a:pt x="49" y="121"/>
                      <a:pt x="47" y="121"/>
                    </a:cubicBezTo>
                    <a:cubicBezTo>
                      <a:pt x="46" y="122"/>
                      <a:pt x="45" y="120"/>
                      <a:pt x="44" y="120"/>
                    </a:cubicBezTo>
                    <a:cubicBezTo>
                      <a:pt x="44" y="119"/>
                      <a:pt x="43" y="119"/>
                      <a:pt x="43" y="116"/>
                    </a:cubicBezTo>
                    <a:cubicBezTo>
                      <a:pt x="43" y="113"/>
                      <a:pt x="43" y="111"/>
                      <a:pt x="44" y="109"/>
                    </a:cubicBezTo>
                    <a:cubicBezTo>
                      <a:pt x="44" y="107"/>
                      <a:pt x="42" y="104"/>
                      <a:pt x="41" y="104"/>
                    </a:cubicBezTo>
                    <a:cubicBezTo>
                      <a:pt x="40" y="105"/>
                      <a:pt x="39" y="106"/>
                      <a:pt x="38" y="106"/>
                    </a:cubicBezTo>
                    <a:cubicBezTo>
                      <a:pt x="37" y="106"/>
                      <a:pt x="37" y="105"/>
                      <a:pt x="35" y="105"/>
                    </a:cubicBezTo>
                    <a:cubicBezTo>
                      <a:pt x="34" y="105"/>
                      <a:pt x="35" y="105"/>
                      <a:pt x="35" y="103"/>
                    </a:cubicBezTo>
                    <a:cubicBezTo>
                      <a:pt x="36" y="101"/>
                      <a:pt x="35" y="99"/>
                      <a:pt x="36" y="97"/>
                    </a:cubicBezTo>
                    <a:cubicBezTo>
                      <a:pt x="38" y="96"/>
                      <a:pt x="37" y="92"/>
                      <a:pt x="36" y="92"/>
                    </a:cubicBezTo>
                    <a:cubicBezTo>
                      <a:pt x="35" y="92"/>
                      <a:pt x="34" y="92"/>
                      <a:pt x="32" y="92"/>
                    </a:cubicBezTo>
                    <a:cubicBezTo>
                      <a:pt x="31" y="92"/>
                      <a:pt x="30" y="94"/>
                      <a:pt x="31" y="95"/>
                    </a:cubicBezTo>
                    <a:cubicBezTo>
                      <a:pt x="31" y="97"/>
                      <a:pt x="30" y="98"/>
                      <a:pt x="29" y="98"/>
                    </a:cubicBezTo>
                    <a:cubicBezTo>
                      <a:pt x="29" y="98"/>
                      <a:pt x="28" y="97"/>
                      <a:pt x="27" y="99"/>
                    </a:cubicBezTo>
                    <a:cubicBezTo>
                      <a:pt x="25" y="100"/>
                      <a:pt x="25" y="100"/>
                      <a:pt x="23" y="98"/>
                    </a:cubicBezTo>
                    <a:cubicBezTo>
                      <a:pt x="22" y="96"/>
                      <a:pt x="20" y="94"/>
                      <a:pt x="20" y="92"/>
                    </a:cubicBezTo>
                    <a:cubicBezTo>
                      <a:pt x="20" y="89"/>
                      <a:pt x="20" y="86"/>
                      <a:pt x="20" y="85"/>
                    </a:cubicBezTo>
                    <a:cubicBezTo>
                      <a:pt x="21" y="83"/>
                      <a:pt x="21" y="81"/>
                      <a:pt x="20" y="80"/>
                    </a:cubicBezTo>
                    <a:cubicBezTo>
                      <a:pt x="19" y="80"/>
                      <a:pt x="21" y="78"/>
                      <a:pt x="22" y="77"/>
                    </a:cubicBezTo>
                    <a:cubicBezTo>
                      <a:pt x="23" y="77"/>
                      <a:pt x="25" y="75"/>
                      <a:pt x="25" y="74"/>
                    </a:cubicBezTo>
                    <a:cubicBezTo>
                      <a:pt x="25" y="74"/>
                      <a:pt x="26" y="74"/>
                      <a:pt x="28" y="74"/>
                    </a:cubicBezTo>
                    <a:cubicBezTo>
                      <a:pt x="30" y="74"/>
                      <a:pt x="30" y="74"/>
                      <a:pt x="31" y="75"/>
                    </a:cubicBezTo>
                    <a:cubicBezTo>
                      <a:pt x="33" y="76"/>
                      <a:pt x="33" y="74"/>
                      <a:pt x="33" y="74"/>
                    </a:cubicBezTo>
                    <a:cubicBezTo>
                      <a:pt x="33" y="73"/>
                      <a:pt x="34" y="72"/>
                      <a:pt x="36" y="73"/>
                    </a:cubicBezTo>
                    <a:cubicBezTo>
                      <a:pt x="37" y="73"/>
                      <a:pt x="40" y="71"/>
                      <a:pt x="40" y="71"/>
                    </a:cubicBezTo>
                    <a:cubicBezTo>
                      <a:pt x="40" y="72"/>
                      <a:pt x="41" y="74"/>
                      <a:pt x="42" y="74"/>
                    </a:cubicBezTo>
                    <a:cubicBezTo>
                      <a:pt x="43" y="73"/>
                      <a:pt x="43" y="71"/>
                      <a:pt x="44" y="74"/>
                    </a:cubicBezTo>
                    <a:cubicBezTo>
                      <a:pt x="44" y="76"/>
                      <a:pt x="45" y="80"/>
                      <a:pt x="46" y="80"/>
                    </a:cubicBezTo>
                    <a:cubicBezTo>
                      <a:pt x="47" y="81"/>
                      <a:pt x="46" y="83"/>
                      <a:pt x="48" y="83"/>
                    </a:cubicBezTo>
                    <a:cubicBezTo>
                      <a:pt x="49" y="83"/>
                      <a:pt x="50" y="79"/>
                      <a:pt x="49" y="78"/>
                    </a:cubicBezTo>
                    <a:cubicBezTo>
                      <a:pt x="49" y="77"/>
                      <a:pt x="48" y="73"/>
                      <a:pt x="47" y="72"/>
                    </a:cubicBezTo>
                    <a:cubicBezTo>
                      <a:pt x="47" y="71"/>
                      <a:pt x="48" y="68"/>
                      <a:pt x="50" y="67"/>
                    </a:cubicBezTo>
                    <a:cubicBezTo>
                      <a:pt x="51" y="66"/>
                      <a:pt x="54" y="62"/>
                      <a:pt x="55" y="61"/>
                    </a:cubicBezTo>
                    <a:cubicBezTo>
                      <a:pt x="56" y="60"/>
                      <a:pt x="60" y="59"/>
                      <a:pt x="59" y="58"/>
                    </a:cubicBezTo>
                    <a:cubicBezTo>
                      <a:pt x="58" y="56"/>
                      <a:pt x="57" y="55"/>
                      <a:pt x="57" y="53"/>
                    </a:cubicBezTo>
                    <a:cubicBezTo>
                      <a:pt x="57" y="52"/>
                      <a:pt x="58" y="53"/>
                      <a:pt x="58" y="53"/>
                    </a:cubicBezTo>
                    <a:cubicBezTo>
                      <a:pt x="59" y="54"/>
                      <a:pt x="61" y="52"/>
                      <a:pt x="60" y="51"/>
                    </a:cubicBezTo>
                    <a:cubicBezTo>
                      <a:pt x="60" y="50"/>
                      <a:pt x="60" y="49"/>
                      <a:pt x="61" y="49"/>
                    </a:cubicBezTo>
                    <a:cubicBezTo>
                      <a:pt x="62" y="49"/>
                      <a:pt x="63" y="48"/>
                      <a:pt x="62" y="47"/>
                    </a:cubicBezTo>
                    <a:cubicBezTo>
                      <a:pt x="62" y="46"/>
                      <a:pt x="64" y="45"/>
                      <a:pt x="65" y="46"/>
                    </a:cubicBezTo>
                    <a:cubicBezTo>
                      <a:pt x="66" y="46"/>
                      <a:pt x="69" y="46"/>
                      <a:pt x="70" y="45"/>
                    </a:cubicBezTo>
                    <a:cubicBezTo>
                      <a:pt x="70" y="45"/>
                      <a:pt x="68" y="43"/>
                      <a:pt x="68" y="42"/>
                    </a:cubicBezTo>
                    <a:cubicBezTo>
                      <a:pt x="68" y="40"/>
                      <a:pt x="70" y="39"/>
                      <a:pt x="72" y="38"/>
                    </a:cubicBezTo>
                    <a:cubicBezTo>
                      <a:pt x="73" y="38"/>
                      <a:pt x="74" y="38"/>
                      <a:pt x="74" y="38"/>
                    </a:cubicBezTo>
                    <a:cubicBezTo>
                      <a:pt x="75" y="37"/>
                      <a:pt x="76" y="35"/>
                      <a:pt x="76" y="37"/>
                    </a:cubicBezTo>
                    <a:cubicBezTo>
                      <a:pt x="76" y="38"/>
                      <a:pt x="76" y="40"/>
                      <a:pt x="77" y="40"/>
                    </a:cubicBezTo>
                    <a:cubicBezTo>
                      <a:pt x="79" y="40"/>
                      <a:pt x="80" y="38"/>
                      <a:pt x="81" y="38"/>
                    </a:cubicBezTo>
                    <a:cubicBezTo>
                      <a:pt x="81" y="38"/>
                      <a:pt x="85" y="37"/>
                      <a:pt x="85" y="37"/>
                    </a:cubicBezTo>
                    <a:cubicBezTo>
                      <a:pt x="86" y="37"/>
                      <a:pt x="90" y="36"/>
                      <a:pt x="90" y="35"/>
                    </a:cubicBezTo>
                    <a:cubicBezTo>
                      <a:pt x="89" y="34"/>
                      <a:pt x="89" y="32"/>
                      <a:pt x="88" y="32"/>
                    </a:cubicBezTo>
                    <a:cubicBezTo>
                      <a:pt x="88" y="31"/>
                      <a:pt x="87" y="32"/>
                      <a:pt x="86" y="33"/>
                    </a:cubicBezTo>
                    <a:cubicBezTo>
                      <a:pt x="86" y="34"/>
                      <a:pt x="85" y="34"/>
                      <a:pt x="84" y="33"/>
                    </a:cubicBezTo>
                    <a:cubicBezTo>
                      <a:pt x="84" y="32"/>
                      <a:pt x="85" y="30"/>
                      <a:pt x="83" y="31"/>
                    </a:cubicBezTo>
                    <a:cubicBezTo>
                      <a:pt x="82" y="32"/>
                      <a:pt x="82" y="32"/>
                      <a:pt x="81" y="32"/>
                    </a:cubicBezTo>
                    <a:cubicBezTo>
                      <a:pt x="81" y="32"/>
                      <a:pt x="80" y="30"/>
                      <a:pt x="80" y="30"/>
                    </a:cubicBezTo>
                    <a:cubicBezTo>
                      <a:pt x="80" y="30"/>
                      <a:pt x="82" y="29"/>
                      <a:pt x="81" y="28"/>
                    </a:cubicBezTo>
                    <a:cubicBezTo>
                      <a:pt x="80" y="26"/>
                      <a:pt x="78" y="27"/>
                      <a:pt x="77" y="28"/>
                    </a:cubicBezTo>
                    <a:cubicBezTo>
                      <a:pt x="75" y="29"/>
                      <a:pt x="75" y="29"/>
                      <a:pt x="73" y="29"/>
                    </a:cubicBezTo>
                    <a:cubicBezTo>
                      <a:pt x="71" y="30"/>
                      <a:pt x="70" y="30"/>
                      <a:pt x="70" y="30"/>
                    </a:cubicBezTo>
                    <a:cubicBezTo>
                      <a:pt x="70" y="30"/>
                      <a:pt x="71" y="28"/>
                      <a:pt x="72" y="26"/>
                    </a:cubicBezTo>
                    <a:cubicBezTo>
                      <a:pt x="73" y="25"/>
                      <a:pt x="77" y="25"/>
                      <a:pt x="78" y="24"/>
                    </a:cubicBezTo>
                    <a:cubicBezTo>
                      <a:pt x="79" y="23"/>
                      <a:pt x="81" y="25"/>
                      <a:pt x="81" y="25"/>
                    </a:cubicBezTo>
                    <a:cubicBezTo>
                      <a:pt x="81" y="25"/>
                      <a:pt x="83" y="23"/>
                      <a:pt x="83" y="24"/>
                    </a:cubicBezTo>
                    <a:cubicBezTo>
                      <a:pt x="83" y="25"/>
                      <a:pt x="82" y="27"/>
                      <a:pt x="83" y="27"/>
                    </a:cubicBezTo>
                    <a:cubicBezTo>
                      <a:pt x="84" y="27"/>
                      <a:pt x="87" y="26"/>
                      <a:pt x="86" y="25"/>
                    </a:cubicBezTo>
                    <a:cubicBezTo>
                      <a:pt x="85" y="25"/>
                      <a:pt x="87" y="24"/>
                      <a:pt x="88" y="23"/>
                    </a:cubicBezTo>
                    <a:cubicBezTo>
                      <a:pt x="89" y="22"/>
                      <a:pt x="91" y="23"/>
                      <a:pt x="92" y="23"/>
                    </a:cubicBezTo>
                    <a:cubicBezTo>
                      <a:pt x="92" y="23"/>
                      <a:pt x="93" y="21"/>
                      <a:pt x="94" y="21"/>
                    </a:cubicBezTo>
                    <a:cubicBezTo>
                      <a:pt x="95" y="21"/>
                      <a:pt x="96" y="22"/>
                      <a:pt x="94" y="24"/>
                    </a:cubicBezTo>
                    <a:cubicBezTo>
                      <a:pt x="92" y="25"/>
                      <a:pt x="92" y="28"/>
                      <a:pt x="91" y="28"/>
                    </a:cubicBezTo>
                    <a:cubicBezTo>
                      <a:pt x="90" y="29"/>
                      <a:pt x="91" y="30"/>
                      <a:pt x="92" y="30"/>
                    </a:cubicBezTo>
                    <a:cubicBezTo>
                      <a:pt x="93" y="30"/>
                      <a:pt x="95" y="30"/>
                      <a:pt x="96" y="30"/>
                    </a:cubicBezTo>
                    <a:cubicBezTo>
                      <a:pt x="97" y="29"/>
                      <a:pt x="98" y="30"/>
                      <a:pt x="98" y="30"/>
                    </a:cubicBezTo>
                    <a:cubicBezTo>
                      <a:pt x="98" y="31"/>
                      <a:pt x="99" y="30"/>
                      <a:pt x="99" y="30"/>
                    </a:cubicBezTo>
                    <a:cubicBezTo>
                      <a:pt x="99" y="30"/>
                      <a:pt x="102" y="29"/>
                      <a:pt x="102" y="30"/>
                    </a:cubicBezTo>
                    <a:cubicBezTo>
                      <a:pt x="103" y="31"/>
                      <a:pt x="103" y="29"/>
                      <a:pt x="103" y="29"/>
                    </a:cubicBezTo>
                    <a:cubicBezTo>
                      <a:pt x="102" y="28"/>
                      <a:pt x="102" y="27"/>
                      <a:pt x="101" y="26"/>
                    </a:cubicBezTo>
                    <a:cubicBezTo>
                      <a:pt x="101" y="24"/>
                      <a:pt x="100" y="24"/>
                      <a:pt x="99" y="25"/>
                    </a:cubicBezTo>
                    <a:cubicBezTo>
                      <a:pt x="98" y="25"/>
                      <a:pt x="97" y="24"/>
                      <a:pt x="96" y="24"/>
                    </a:cubicBezTo>
                    <a:cubicBezTo>
                      <a:pt x="96" y="23"/>
                      <a:pt x="95" y="24"/>
                      <a:pt x="96" y="23"/>
                    </a:cubicBezTo>
                    <a:cubicBezTo>
                      <a:pt x="96" y="22"/>
                      <a:pt x="97" y="21"/>
                      <a:pt x="97" y="20"/>
                    </a:cubicBezTo>
                    <a:cubicBezTo>
                      <a:pt x="98" y="19"/>
                      <a:pt x="100" y="17"/>
                      <a:pt x="98" y="17"/>
                    </a:cubicBezTo>
                    <a:cubicBezTo>
                      <a:pt x="96" y="16"/>
                      <a:pt x="95" y="16"/>
                      <a:pt x="95" y="15"/>
                    </a:cubicBezTo>
                    <a:cubicBezTo>
                      <a:pt x="95" y="14"/>
                      <a:pt x="92" y="12"/>
                      <a:pt x="92" y="12"/>
                    </a:cubicBezTo>
                    <a:cubicBezTo>
                      <a:pt x="91" y="12"/>
                      <a:pt x="88" y="13"/>
                      <a:pt x="88" y="12"/>
                    </a:cubicBezTo>
                    <a:cubicBezTo>
                      <a:pt x="88" y="11"/>
                      <a:pt x="87" y="8"/>
                      <a:pt x="86" y="8"/>
                    </a:cubicBezTo>
                    <a:cubicBezTo>
                      <a:pt x="86" y="7"/>
                      <a:pt x="83" y="3"/>
                      <a:pt x="82" y="3"/>
                    </a:cubicBezTo>
                    <a:cubicBezTo>
                      <a:pt x="82" y="3"/>
                      <a:pt x="81" y="3"/>
                      <a:pt x="80" y="5"/>
                    </a:cubicBezTo>
                    <a:cubicBezTo>
                      <a:pt x="78" y="7"/>
                      <a:pt x="77" y="7"/>
                      <a:pt x="76" y="7"/>
                    </a:cubicBezTo>
                    <a:cubicBezTo>
                      <a:pt x="75" y="7"/>
                      <a:pt x="73" y="7"/>
                      <a:pt x="73" y="6"/>
                    </a:cubicBezTo>
                    <a:cubicBezTo>
                      <a:pt x="72" y="5"/>
                      <a:pt x="75" y="4"/>
                      <a:pt x="74" y="3"/>
                    </a:cubicBezTo>
                    <a:cubicBezTo>
                      <a:pt x="74" y="2"/>
                      <a:pt x="72" y="2"/>
                      <a:pt x="70" y="2"/>
                    </a:cubicBezTo>
                    <a:cubicBezTo>
                      <a:pt x="69" y="2"/>
                      <a:pt x="68" y="0"/>
                      <a:pt x="65" y="0"/>
                    </a:cubicBezTo>
                    <a:cubicBezTo>
                      <a:pt x="63" y="0"/>
                      <a:pt x="60" y="1"/>
                      <a:pt x="60" y="1"/>
                    </a:cubicBezTo>
                    <a:cubicBezTo>
                      <a:pt x="59" y="1"/>
                      <a:pt x="59" y="2"/>
                      <a:pt x="58" y="4"/>
                    </a:cubicBezTo>
                    <a:cubicBezTo>
                      <a:pt x="58" y="6"/>
                      <a:pt x="59" y="6"/>
                      <a:pt x="58" y="7"/>
                    </a:cubicBezTo>
                    <a:cubicBezTo>
                      <a:pt x="56" y="7"/>
                      <a:pt x="56" y="7"/>
                      <a:pt x="57" y="8"/>
                    </a:cubicBezTo>
                    <a:cubicBezTo>
                      <a:pt x="58" y="9"/>
                      <a:pt x="60" y="11"/>
                      <a:pt x="60" y="11"/>
                    </a:cubicBezTo>
                    <a:cubicBezTo>
                      <a:pt x="60" y="11"/>
                      <a:pt x="59" y="13"/>
                      <a:pt x="58" y="14"/>
                    </a:cubicBezTo>
                    <a:cubicBezTo>
                      <a:pt x="57" y="15"/>
                      <a:pt x="56" y="16"/>
                      <a:pt x="56" y="15"/>
                    </a:cubicBezTo>
                    <a:cubicBezTo>
                      <a:pt x="55" y="14"/>
                      <a:pt x="53" y="14"/>
                      <a:pt x="54" y="15"/>
                    </a:cubicBezTo>
                    <a:cubicBezTo>
                      <a:pt x="54" y="16"/>
                      <a:pt x="55" y="16"/>
                      <a:pt x="55" y="17"/>
                    </a:cubicBezTo>
                    <a:cubicBezTo>
                      <a:pt x="55" y="19"/>
                      <a:pt x="56" y="21"/>
                      <a:pt x="55" y="22"/>
                    </a:cubicBezTo>
                    <a:cubicBezTo>
                      <a:pt x="54" y="23"/>
                      <a:pt x="53" y="22"/>
                      <a:pt x="52" y="23"/>
                    </a:cubicBezTo>
                    <a:cubicBezTo>
                      <a:pt x="51" y="23"/>
                      <a:pt x="51" y="21"/>
                      <a:pt x="51" y="21"/>
                    </a:cubicBezTo>
                    <a:cubicBezTo>
                      <a:pt x="52" y="21"/>
                      <a:pt x="51" y="18"/>
                      <a:pt x="51" y="18"/>
                    </a:cubicBezTo>
                    <a:cubicBezTo>
                      <a:pt x="51" y="18"/>
                      <a:pt x="49" y="21"/>
                      <a:pt x="50" y="19"/>
                    </a:cubicBezTo>
                    <a:cubicBezTo>
                      <a:pt x="50" y="18"/>
                      <a:pt x="49" y="18"/>
                      <a:pt x="49" y="17"/>
                    </a:cubicBezTo>
                    <a:cubicBezTo>
                      <a:pt x="49" y="15"/>
                      <a:pt x="48" y="14"/>
                      <a:pt x="47" y="14"/>
                    </a:cubicBezTo>
                    <a:cubicBezTo>
                      <a:pt x="46" y="15"/>
                      <a:pt x="44" y="15"/>
                      <a:pt x="42" y="15"/>
                    </a:cubicBezTo>
                    <a:cubicBezTo>
                      <a:pt x="39" y="14"/>
                      <a:pt x="39" y="14"/>
                      <a:pt x="37" y="13"/>
                    </a:cubicBezTo>
                    <a:cubicBezTo>
                      <a:pt x="35" y="12"/>
                      <a:pt x="34" y="13"/>
                      <a:pt x="33" y="13"/>
                    </a:cubicBezTo>
                    <a:cubicBezTo>
                      <a:pt x="32" y="14"/>
                      <a:pt x="32" y="12"/>
                      <a:pt x="32" y="12"/>
                    </a:cubicBezTo>
                    <a:cubicBezTo>
                      <a:pt x="17" y="30"/>
                      <a:pt x="6" y="53"/>
                      <a:pt x="0" y="77"/>
                    </a:cubicBezTo>
                    <a:cubicBezTo>
                      <a:pt x="1" y="78"/>
                      <a:pt x="2" y="80"/>
                      <a:pt x="2" y="80"/>
                    </a:cubicBezTo>
                    <a:cubicBezTo>
                      <a:pt x="3" y="82"/>
                      <a:pt x="5" y="87"/>
                      <a:pt x="6" y="87"/>
                    </a:cubicBezTo>
                    <a:cubicBezTo>
                      <a:pt x="6" y="87"/>
                      <a:pt x="8" y="90"/>
                      <a:pt x="8" y="90"/>
                    </a:cubicBezTo>
                    <a:cubicBezTo>
                      <a:pt x="8" y="90"/>
                      <a:pt x="9" y="92"/>
                      <a:pt x="8" y="93"/>
                    </a:cubicBezTo>
                    <a:cubicBezTo>
                      <a:pt x="8" y="94"/>
                      <a:pt x="9" y="96"/>
                      <a:pt x="10" y="97"/>
                    </a:cubicBezTo>
                    <a:cubicBezTo>
                      <a:pt x="10" y="98"/>
                      <a:pt x="14" y="98"/>
                      <a:pt x="14" y="101"/>
                    </a:cubicBezTo>
                    <a:cubicBezTo>
                      <a:pt x="14" y="101"/>
                      <a:pt x="15" y="105"/>
                      <a:pt x="16" y="105"/>
                    </a:cubicBezTo>
                    <a:cubicBezTo>
                      <a:pt x="18" y="105"/>
                      <a:pt x="20" y="104"/>
                      <a:pt x="20" y="105"/>
                    </a:cubicBezTo>
                    <a:cubicBezTo>
                      <a:pt x="20" y="105"/>
                      <a:pt x="22" y="108"/>
                      <a:pt x="22" y="106"/>
                    </a:cubicBezTo>
                    <a:cubicBezTo>
                      <a:pt x="23" y="105"/>
                      <a:pt x="23" y="104"/>
                      <a:pt x="24" y="104"/>
                    </a:cubicBezTo>
                    <a:cubicBezTo>
                      <a:pt x="26" y="104"/>
                      <a:pt x="26" y="106"/>
                      <a:pt x="27" y="107"/>
                    </a:cubicBezTo>
                    <a:cubicBezTo>
                      <a:pt x="28" y="108"/>
                      <a:pt x="30" y="110"/>
                      <a:pt x="31" y="110"/>
                    </a:cubicBezTo>
                    <a:cubicBezTo>
                      <a:pt x="31" y="110"/>
                      <a:pt x="33" y="112"/>
                      <a:pt x="33" y="111"/>
                    </a:cubicBezTo>
                    <a:cubicBezTo>
                      <a:pt x="34" y="111"/>
                      <a:pt x="35" y="112"/>
                      <a:pt x="36" y="112"/>
                    </a:cubicBezTo>
                    <a:cubicBezTo>
                      <a:pt x="36" y="112"/>
                      <a:pt x="38" y="114"/>
                      <a:pt x="38" y="116"/>
                    </a:cubicBezTo>
                    <a:cubicBezTo>
                      <a:pt x="37" y="119"/>
                      <a:pt x="40" y="119"/>
                      <a:pt x="40" y="120"/>
                    </a:cubicBezTo>
                    <a:cubicBezTo>
                      <a:pt x="41" y="120"/>
                      <a:pt x="43" y="122"/>
                      <a:pt x="43" y="123"/>
                    </a:cubicBezTo>
                    <a:cubicBezTo>
                      <a:pt x="44" y="124"/>
                      <a:pt x="46" y="124"/>
                      <a:pt x="46" y="125"/>
                    </a:cubicBezTo>
                    <a:cubicBezTo>
                      <a:pt x="47" y="125"/>
                      <a:pt x="47" y="126"/>
                      <a:pt x="48" y="125"/>
                    </a:cubicBezTo>
                    <a:cubicBezTo>
                      <a:pt x="50" y="125"/>
                      <a:pt x="49" y="123"/>
                      <a:pt x="49" y="123"/>
                    </a:cubicBezTo>
                    <a:cubicBezTo>
                      <a:pt x="49" y="123"/>
                      <a:pt x="51" y="122"/>
                      <a:pt x="52" y="123"/>
                    </a:cubicBezTo>
                    <a:cubicBezTo>
                      <a:pt x="52" y="124"/>
                      <a:pt x="53" y="127"/>
                      <a:pt x="53" y="127"/>
                    </a:cubicBezTo>
                    <a:cubicBezTo>
                      <a:pt x="54" y="127"/>
                      <a:pt x="55" y="130"/>
                      <a:pt x="54" y="133"/>
                    </a:cubicBezTo>
                    <a:cubicBezTo>
                      <a:pt x="54" y="135"/>
                      <a:pt x="54" y="137"/>
                      <a:pt x="53" y="137"/>
                    </a:cubicBezTo>
                    <a:cubicBezTo>
                      <a:pt x="53" y="137"/>
                      <a:pt x="51" y="139"/>
                      <a:pt x="50" y="139"/>
                    </a:cubicBezTo>
                    <a:cubicBezTo>
                      <a:pt x="49" y="140"/>
                      <a:pt x="48" y="143"/>
                      <a:pt x="48" y="144"/>
                    </a:cubicBezTo>
                    <a:cubicBezTo>
                      <a:pt x="48" y="145"/>
                      <a:pt x="49" y="148"/>
                      <a:pt x="49" y="150"/>
                    </a:cubicBezTo>
                    <a:cubicBezTo>
                      <a:pt x="49" y="151"/>
                      <a:pt x="48" y="152"/>
                      <a:pt x="48" y="154"/>
                    </a:cubicBezTo>
                    <a:cubicBezTo>
                      <a:pt x="49" y="157"/>
                      <a:pt x="52" y="157"/>
                      <a:pt x="52" y="159"/>
                    </a:cubicBezTo>
                    <a:cubicBezTo>
                      <a:pt x="52" y="161"/>
                      <a:pt x="55" y="166"/>
                      <a:pt x="55" y="167"/>
                    </a:cubicBezTo>
                    <a:cubicBezTo>
                      <a:pt x="56" y="169"/>
                      <a:pt x="58" y="172"/>
                      <a:pt x="58" y="174"/>
                    </a:cubicBezTo>
                    <a:cubicBezTo>
                      <a:pt x="58" y="177"/>
                      <a:pt x="63" y="179"/>
                      <a:pt x="64" y="179"/>
                    </a:cubicBezTo>
                    <a:cubicBezTo>
                      <a:pt x="64" y="179"/>
                      <a:pt x="66" y="181"/>
                      <a:pt x="67" y="181"/>
                    </a:cubicBezTo>
                    <a:cubicBezTo>
                      <a:pt x="68" y="182"/>
                      <a:pt x="69" y="183"/>
                      <a:pt x="70" y="185"/>
                    </a:cubicBezTo>
                    <a:cubicBezTo>
                      <a:pt x="71" y="186"/>
                      <a:pt x="71" y="188"/>
                      <a:pt x="71" y="189"/>
                    </a:cubicBezTo>
                    <a:cubicBezTo>
                      <a:pt x="71" y="189"/>
                      <a:pt x="71" y="195"/>
                      <a:pt x="71" y="198"/>
                    </a:cubicBezTo>
                    <a:cubicBezTo>
                      <a:pt x="71" y="201"/>
                      <a:pt x="73" y="204"/>
                      <a:pt x="72" y="205"/>
                    </a:cubicBezTo>
                    <a:cubicBezTo>
                      <a:pt x="71" y="205"/>
                      <a:pt x="69" y="206"/>
                      <a:pt x="70" y="207"/>
                    </a:cubicBezTo>
                    <a:cubicBezTo>
                      <a:pt x="71" y="208"/>
                      <a:pt x="70" y="208"/>
                      <a:pt x="70" y="209"/>
                    </a:cubicBezTo>
                    <a:cubicBezTo>
                      <a:pt x="70" y="209"/>
                      <a:pt x="71" y="212"/>
                      <a:pt x="71" y="213"/>
                    </a:cubicBezTo>
                    <a:cubicBezTo>
                      <a:pt x="70" y="214"/>
                      <a:pt x="70" y="216"/>
                      <a:pt x="70" y="217"/>
                    </a:cubicBezTo>
                    <a:cubicBezTo>
                      <a:pt x="69" y="217"/>
                      <a:pt x="68" y="218"/>
                      <a:pt x="69" y="220"/>
                    </a:cubicBezTo>
                    <a:cubicBezTo>
                      <a:pt x="69" y="221"/>
                      <a:pt x="68" y="221"/>
                      <a:pt x="68" y="222"/>
                    </a:cubicBezTo>
                    <a:cubicBezTo>
                      <a:pt x="68" y="223"/>
                      <a:pt x="70" y="223"/>
                      <a:pt x="70" y="224"/>
                    </a:cubicBezTo>
                    <a:cubicBezTo>
                      <a:pt x="69" y="226"/>
                      <a:pt x="69" y="226"/>
                      <a:pt x="69" y="227"/>
                    </a:cubicBezTo>
                    <a:cubicBezTo>
                      <a:pt x="69" y="229"/>
                      <a:pt x="70" y="230"/>
                      <a:pt x="70" y="231"/>
                    </a:cubicBezTo>
                    <a:cubicBezTo>
                      <a:pt x="70" y="231"/>
                      <a:pt x="70" y="232"/>
                      <a:pt x="69" y="233"/>
                    </a:cubicBezTo>
                    <a:cubicBezTo>
                      <a:pt x="68" y="234"/>
                      <a:pt x="68" y="235"/>
                      <a:pt x="68" y="236"/>
                    </a:cubicBezTo>
                    <a:cubicBezTo>
                      <a:pt x="68" y="236"/>
                      <a:pt x="69" y="237"/>
                      <a:pt x="69" y="238"/>
                    </a:cubicBezTo>
                    <a:cubicBezTo>
                      <a:pt x="69" y="238"/>
                      <a:pt x="68" y="239"/>
                      <a:pt x="69" y="240"/>
                    </a:cubicBezTo>
                    <a:cubicBezTo>
                      <a:pt x="69" y="241"/>
                      <a:pt x="70" y="241"/>
                      <a:pt x="71" y="241"/>
                    </a:cubicBezTo>
                    <a:cubicBezTo>
                      <a:pt x="71" y="242"/>
                      <a:pt x="69" y="242"/>
                      <a:pt x="70" y="243"/>
                    </a:cubicBezTo>
                    <a:cubicBezTo>
                      <a:pt x="71" y="244"/>
                      <a:pt x="72" y="243"/>
                      <a:pt x="72" y="245"/>
                    </a:cubicBezTo>
                    <a:cubicBezTo>
                      <a:pt x="72" y="245"/>
                      <a:pt x="73" y="246"/>
                      <a:pt x="73" y="246"/>
                    </a:cubicBezTo>
                    <a:cubicBezTo>
                      <a:pt x="73" y="246"/>
                      <a:pt x="74" y="246"/>
                      <a:pt x="74" y="246"/>
                    </a:cubicBezTo>
                    <a:cubicBezTo>
                      <a:pt x="74" y="247"/>
                      <a:pt x="75" y="247"/>
                      <a:pt x="75" y="247"/>
                    </a:cubicBezTo>
                    <a:cubicBezTo>
                      <a:pt x="75" y="247"/>
                      <a:pt x="77" y="248"/>
                      <a:pt x="77" y="248"/>
                    </a:cubicBezTo>
                    <a:close/>
                    <a:moveTo>
                      <a:pt x="55" y="38"/>
                    </a:moveTo>
                    <a:cubicBezTo>
                      <a:pt x="55" y="38"/>
                      <a:pt x="58" y="37"/>
                      <a:pt x="59" y="38"/>
                    </a:cubicBezTo>
                    <a:cubicBezTo>
                      <a:pt x="60" y="39"/>
                      <a:pt x="58" y="39"/>
                      <a:pt x="57" y="40"/>
                    </a:cubicBezTo>
                    <a:cubicBezTo>
                      <a:pt x="55" y="41"/>
                      <a:pt x="55" y="41"/>
                      <a:pt x="54" y="42"/>
                    </a:cubicBezTo>
                    <a:cubicBezTo>
                      <a:pt x="53" y="43"/>
                      <a:pt x="51" y="43"/>
                      <a:pt x="50" y="44"/>
                    </a:cubicBezTo>
                    <a:cubicBezTo>
                      <a:pt x="49" y="45"/>
                      <a:pt x="48" y="46"/>
                      <a:pt x="47" y="45"/>
                    </a:cubicBezTo>
                    <a:cubicBezTo>
                      <a:pt x="47" y="44"/>
                      <a:pt x="48" y="45"/>
                      <a:pt x="48" y="44"/>
                    </a:cubicBezTo>
                    <a:cubicBezTo>
                      <a:pt x="48" y="44"/>
                      <a:pt x="51" y="42"/>
                      <a:pt x="51" y="42"/>
                    </a:cubicBezTo>
                    <a:cubicBezTo>
                      <a:pt x="51" y="42"/>
                      <a:pt x="54" y="37"/>
                      <a:pt x="55" y="38"/>
                    </a:cubicBezTo>
                    <a:close/>
                    <a:moveTo>
                      <a:pt x="50" y="34"/>
                    </a:moveTo>
                    <a:cubicBezTo>
                      <a:pt x="51" y="34"/>
                      <a:pt x="53" y="37"/>
                      <a:pt x="52" y="37"/>
                    </a:cubicBezTo>
                    <a:cubicBezTo>
                      <a:pt x="51" y="38"/>
                      <a:pt x="50" y="37"/>
                      <a:pt x="50" y="35"/>
                    </a:cubicBezTo>
                    <a:cubicBezTo>
                      <a:pt x="50" y="34"/>
                      <a:pt x="49" y="38"/>
                      <a:pt x="49" y="39"/>
                    </a:cubicBezTo>
                    <a:cubicBezTo>
                      <a:pt x="50" y="40"/>
                      <a:pt x="48" y="42"/>
                      <a:pt x="48" y="42"/>
                    </a:cubicBezTo>
                    <a:cubicBezTo>
                      <a:pt x="47" y="42"/>
                      <a:pt x="47" y="40"/>
                      <a:pt x="47" y="38"/>
                    </a:cubicBezTo>
                    <a:cubicBezTo>
                      <a:pt x="47" y="37"/>
                      <a:pt x="46" y="35"/>
                      <a:pt x="45" y="35"/>
                    </a:cubicBezTo>
                    <a:cubicBezTo>
                      <a:pt x="43" y="36"/>
                      <a:pt x="42" y="38"/>
                      <a:pt x="41" y="38"/>
                    </a:cubicBezTo>
                    <a:cubicBezTo>
                      <a:pt x="41" y="39"/>
                      <a:pt x="41" y="42"/>
                      <a:pt x="41" y="43"/>
                    </a:cubicBezTo>
                    <a:cubicBezTo>
                      <a:pt x="41" y="43"/>
                      <a:pt x="41" y="46"/>
                      <a:pt x="39" y="46"/>
                    </a:cubicBezTo>
                    <a:cubicBezTo>
                      <a:pt x="38" y="46"/>
                      <a:pt x="38" y="43"/>
                      <a:pt x="39" y="42"/>
                    </a:cubicBezTo>
                    <a:cubicBezTo>
                      <a:pt x="39" y="40"/>
                      <a:pt x="38" y="38"/>
                      <a:pt x="39" y="36"/>
                    </a:cubicBezTo>
                    <a:cubicBezTo>
                      <a:pt x="40" y="35"/>
                      <a:pt x="42" y="34"/>
                      <a:pt x="43" y="34"/>
                    </a:cubicBezTo>
                    <a:cubicBezTo>
                      <a:pt x="44" y="33"/>
                      <a:pt x="46" y="34"/>
                      <a:pt x="47" y="34"/>
                    </a:cubicBezTo>
                    <a:cubicBezTo>
                      <a:pt x="47" y="34"/>
                      <a:pt x="49" y="34"/>
                      <a:pt x="50" y="34"/>
                    </a:cubicBezTo>
                    <a:close/>
                    <a:moveTo>
                      <a:pt x="36" y="30"/>
                    </a:moveTo>
                    <a:cubicBezTo>
                      <a:pt x="38" y="29"/>
                      <a:pt x="40" y="26"/>
                      <a:pt x="41" y="27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5" y="30"/>
                      <a:pt x="44" y="32"/>
                      <a:pt x="43" y="32"/>
                    </a:cubicBezTo>
                    <a:cubicBezTo>
                      <a:pt x="43" y="32"/>
                      <a:pt x="41" y="32"/>
                      <a:pt x="40" y="32"/>
                    </a:cubicBezTo>
                    <a:cubicBezTo>
                      <a:pt x="39" y="32"/>
                      <a:pt x="39" y="31"/>
                      <a:pt x="38" y="31"/>
                    </a:cubicBezTo>
                    <a:cubicBezTo>
                      <a:pt x="38" y="31"/>
                      <a:pt x="36" y="32"/>
                      <a:pt x="36" y="33"/>
                    </a:cubicBezTo>
                    <a:cubicBezTo>
                      <a:pt x="35" y="33"/>
                      <a:pt x="33" y="33"/>
                      <a:pt x="33" y="32"/>
                    </a:cubicBezTo>
                    <a:cubicBezTo>
                      <a:pt x="33" y="31"/>
                      <a:pt x="34" y="31"/>
                      <a:pt x="3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îṣḷíḓé"/>
              <p:cNvSpPr/>
              <p:nvPr/>
            </p:nvSpPr>
            <p:spPr bwMode="auto">
              <a:xfrm>
                <a:off x="5247990" y="4030001"/>
                <a:ext cx="101420" cy="38169"/>
              </a:xfrm>
              <a:custGeom>
                <a:avLst/>
                <a:gdLst>
                  <a:gd name="T0" fmla="*/ 2 w 13"/>
                  <a:gd name="T1" fmla="*/ 4 h 5"/>
                  <a:gd name="T2" fmla="*/ 2 w 13"/>
                  <a:gd name="T3" fmla="*/ 5 h 5"/>
                  <a:gd name="T4" fmla="*/ 5 w 13"/>
                  <a:gd name="T5" fmla="*/ 4 h 5"/>
                  <a:gd name="T6" fmla="*/ 8 w 13"/>
                  <a:gd name="T7" fmla="*/ 3 h 5"/>
                  <a:gd name="T8" fmla="*/ 10 w 13"/>
                  <a:gd name="T9" fmla="*/ 5 h 5"/>
                  <a:gd name="T10" fmla="*/ 11 w 13"/>
                  <a:gd name="T11" fmla="*/ 3 h 5"/>
                  <a:gd name="T12" fmla="*/ 7 w 13"/>
                  <a:gd name="T13" fmla="*/ 1 h 5"/>
                  <a:gd name="T14" fmla="*/ 5 w 13"/>
                  <a:gd name="T15" fmla="*/ 0 h 5"/>
                  <a:gd name="T16" fmla="*/ 4 w 13"/>
                  <a:gd name="T17" fmla="*/ 1 h 5"/>
                  <a:gd name="T18" fmla="*/ 2 w 13"/>
                  <a:gd name="T19" fmla="*/ 3 h 5"/>
                  <a:gd name="T20" fmla="*/ 2 w 13"/>
                  <a:gd name="T2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">
                    <a:moveTo>
                      <a:pt x="2" y="4"/>
                    </a:moveTo>
                    <a:cubicBezTo>
                      <a:pt x="0" y="5"/>
                      <a:pt x="1" y="5"/>
                      <a:pt x="2" y="5"/>
                    </a:cubicBezTo>
                    <a:cubicBezTo>
                      <a:pt x="3" y="5"/>
                      <a:pt x="5" y="4"/>
                      <a:pt x="5" y="4"/>
                    </a:cubicBezTo>
                    <a:cubicBezTo>
                      <a:pt x="5" y="4"/>
                      <a:pt x="8" y="2"/>
                      <a:pt x="8" y="3"/>
                    </a:cubicBezTo>
                    <a:cubicBezTo>
                      <a:pt x="9" y="4"/>
                      <a:pt x="8" y="5"/>
                      <a:pt x="10" y="5"/>
                    </a:cubicBezTo>
                    <a:cubicBezTo>
                      <a:pt x="11" y="5"/>
                      <a:pt x="13" y="4"/>
                      <a:pt x="11" y="3"/>
                    </a:cubicBezTo>
                    <a:cubicBezTo>
                      <a:pt x="9" y="2"/>
                      <a:pt x="8" y="2"/>
                      <a:pt x="7" y="1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" name="iṣliḓé"/>
              <p:cNvSpPr/>
              <p:nvPr/>
            </p:nvSpPr>
            <p:spPr bwMode="auto">
              <a:xfrm>
                <a:off x="5287250" y="4068170"/>
                <a:ext cx="22901" cy="16358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2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" name="iṡlîde"/>
              <p:cNvSpPr/>
              <p:nvPr/>
            </p:nvSpPr>
            <p:spPr bwMode="auto">
              <a:xfrm>
                <a:off x="5317785" y="4075804"/>
                <a:ext cx="31626" cy="23992"/>
              </a:xfrm>
              <a:custGeom>
                <a:avLst/>
                <a:gdLst>
                  <a:gd name="T0" fmla="*/ 2 w 4"/>
                  <a:gd name="T1" fmla="*/ 1 h 3"/>
                  <a:gd name="T2" fmla="*/ 3 w 4"/>
                  <a:gd name="T3" fmla="*/ 2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0" y="1"/>
                      <a:pt x="2" y="3"/>
                      <a:pt x="3" y="2"/>
                    </a:cubicBezTo>
                    <a:cubicBezTo>
                      <a:pt x="4" y="1"/>
                      <a:pt x="4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" name="ïśľíďè"/>
              <p:cNvSpPr/>
              <p:nvPr/>
            </p:nvSpPr>
            <p:spPr bwMode="auto">
              <a:xfrm>
                <a:off x="6147687" y="3990742"/>
                <a:ext cx="147223" cy="54527"/>
              </a:xfrm>
              <a:custGeom>
                <a:avLst/>
                <a:gdLst>
                  <a:gd name="T0" fmla="*/ 7 w 19"/>
                  <a:gd name="T1" fmla="*/ 5 h 7"/>
                  <a:gd name="T2" fmla="*/ 10 w 19"/>
                  <a:gd name="T3" fmla="*/ 7 h 7"/>
                  <a:gd name="T4" fmla="*/ 14 w 19"/>
                  <a:gd name="T5" fmla="*/ 5 h 7"/>
                  <a:gd name="T6" fmla="*/ 17 w 19"/>
                  <a:gd name="T7" fmla="*/ 4 h 7"/>
                  <a:gd name="T8" fmla="*/ 18 w 19"/>
                  <a:gd name="T9" fmla="*/ 2 h 7"/>
                  <a:gd name="T10" fmla="*/ 14 w 19"/>
                  <a:gd name="T11" fmla="*/ 0 h 7"/>
                  <a:gd name="T12" fmla="*/ 10 w 19"/>
                  <a:gd name="T13" fmla="*/ 1 h 7"/>
                  <a:gd name="T14" fmla="*/ 6 w 19"/>
                  <a:gd name="T15" fmla="*/ 1 h 7"/>
                  <a:gd name="T16" fmla="*/ 1 w 19"/>
                  <a:gd name="T17" fmla="*/ 0 h 7"/>
                  <a:gd name="T18" fmla="*/ 1 w 19"/>
                  <a:gd name="T19" fmla="*/ 2 h 7"/>
                  <a:gd name="T20" fmla="*/ 3 w 19"/>
                  <a:gd name="T21" fmla="*/ 5 h 7"/>
                  <a:gd name="T22" fmla="*/ 7 w 19"/>
                  <a:gd name="T2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7">
                    <a:moveTo>
                      <a:pt x="7" y="5"/>
                    </a:moveTo>
                    <a:cubicBezTo>
                      <a:pt x="7" y="6"/>
                      <a:pt x="8" y="7"/>
                      <a:pt x="10" y="7"/>
                    </a:cubicBezTo>
                    <a:cubicBezTo>
                      <a:pt x="12" y="6"/>
                      <a:pt x="13" y="6"/>
                      <a:pt x="14" y="5"/>
                    </a:cubicBezTo>
                    <a:cubicBezTo>
                      <a:pt x="14" y="4"/>
                      <a:pt x="17" y="4"/>
                      <a:pt x="17" y="4"/>
                    </a:cubicBezTo>
                    <a:cubicBezTo>
                      <a:pt x="17" y="4"/>
                      <a:pt x="19" y="3"/>
                      <a:pt x="18" y="2"/>
                    </a:cubicBezTo>
                    <a:cubicBezTo>
                      <a:pt x="17" y="1"/>
                      <a:pt x="15" y="1"/>
                      <a:pt x="14" y="0"/>
                    </a:cubicBezTo>
                    <a:cubicBezTo>
                      <a:pt x="13" y="0"/>
                      <a:pt x="13" y="1"/>
                      <a:pt x="10" y="1"/>
                    </a:cubicBezTo>
                    <a:cubicBezTo>
                      <a:pt x="8" y="1"/>
                      <a:pt x="7" y="2"/>
                      <a:pt x="6" y="1"/>
                    </a:cubicBezTo>
                    <a:cubicBezTo>
                      <a:pt x="5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4" y="5"/>
                      <a:pt x="6" y="5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" name="íṥ1iḓê"/>
              <p:cNvSpPr/>
              <p:nvPr/>
            </p:nvSpPr>
            <p:spPr bwMode="auto">
              <a:xfrm>
                <a:off x="5511901" y="3720288"/>
                <a:ext cx="728482" cy="371875"/>
              </a:xfrm>
              <a:custGeom>
                <a:avLst/>
                <a:gdLst>
                  <a:gd name="T0" fmla="*/ 3 w 94"/>
                  <a:gd name="T1" fmla="*/ 20 h 48"/>
                  <a:gd name="T2" fmla="*/ 5 w 94"/>
                  <a:gd name="T3" fmla="*/ 20 h 48"/>
                  <a:gd name="T4" fmla="*/ 16 w 94"/>
                  <a:gd name="T5" fmla="*/ 20 h 48"/>
                  <a:gd name="T6" fmla="*/ 22 w 94"/>
                  <a:gd name="T7" fmla="*/ 28 h 48"/>
                  <a:gd name="T8" fmla="*/ 27 w 94"/>
                  <a:gd name="T9" fmla="*/ 27 h 48"/>
                  <a:gd name="T10" fmla="*/ 28 w 94"/>
                  <a:gd name="T11" fmla="*/ 31 h 48"/>
                  <a:gd name="T12" fmla="*/ 27 w 94"/>
                  <a:gd name="T13" fmla="*/ 34 h 48"/>
                  <a:gd name="T14" fmla="*/ 25 w 94"/>
                  <a:gd name="T15" fmla="*/ 34 h 48"/>
                  <a:gd name="T16" fmla="*/ 25 w 94"/>
                  <a:gd name="T17" fmla="*/ 38 h 48"/>
                  <a:gd name="T18" fmla="*/ 27 w 94"/>
                  <a:gd name="T19" fmla="*/ 40 h 48"/>
                  <a:gd name="T20" fmla="*/ 34 w 94"/>
                  <a:gd name="T21" fmla="*/ 46 h 48"/>
                  <a:gd name="T22" fmla="*/ 39 w 94"/>
                  <a:gd name="T23" fmla="*/ 48 h 48"/>
                  <a:gd name="T24" fmla="*/ 43 w 94"/>
                  <a:gd name="T25" fmla="*/ 43 h 48"/>
                  <a:gd name="T26" fmla="*/ 46 w 94"/>
                  <a:gd name="T27" fmla="*/ 40 h 48"/>
                  <a:gd name="T28" fmla="*/ 52 w 94"/>
                  <a:gd name="T29" fmla="*/ 36 h 48"/>
                  <a:gd name="T30" fmla="*/ 61 w 94"/>
                  <a:gd name="T31" fmla="*/ 32 h 48"/>
                  <a:gd name="T32" fmla="*/ 73 w 94"/>
                  <a:gd name="T33" fmla="*/ 30 h 48"/>
                  <a:gd name="T34" fmla="*/ 72 w 94"/>
                  <a:gd name="T35" fmla="*/ 28 h 48"/>
                  <a:gd name="T36" fmla="*/ 75 w 94"/>
                  <a:gd name="T37" fmla="*/ 27 h 48"/>
                  <a:gd name="T38" fmla="*/ 79 w 94"/>
                  <a:gd name="T39" fmla="*/ 27 h 48"/>
                  <a:gd name="T40" fmla="*/ 78 w 94"/>
                  <a:gd name="T41" fmla="*/ 22 h 48"/>
                  <a:gd name="T42" fmla="*/ 85 w 94"/>
                  <a:gd name="T43" fmla="*/ 18 h 48"/>
                  <a:gd name="T44" fmla="*/ 83 w 94"/>
                  <a:gd name="T45" fmla="*/ 16 h 48"/>
                  <a:gd name="T46" fmla="*/ 91 w 94"/>
                  <a:gd name="T47" fmla="*/ 9 h 48"/>
                  <a:gd name="T48" fmla="*/ 87 w 94"/>
                  <a:gd name="T49" fmla="*/ 7 h 48"/>
                  <a:gd name="T50" fmla="*/ 78 w 94"/>
                  <a:gd name="T51" fmla="*/ 5 h 48"/>
                  <a:gd name="T52" fmla="*/ 73 w 94"/>
                  <a:gd name="T53" fmla="*/ 2 h 48"/>
                  <a:gd name="T54" fmla="*/ 65 w 94"/>
                  <a:gd name="T55" fmla="*/ 3 h 48"/>
                  <a:gd name="T56" fmla="*/ 53 w 94"/>
                  <a:gd name="T57" fmla="*/ 3 h 48"/>
                  <a:gd name="T58" fmla="*/ 66 w 94"/>
                  <a:gd name="T59" fmla="*/ 2 h 48"/>
                  <a:gd name="T60" fmla="*/ 58 w 94"/>
                  <a:gd name="T61" fmla="*/ 0 h 48"/>
                  <a:gd name="T62" fmla="*/ 36 w 94"/>
                  <a:gd name="T63" fmla="*/ 5 h 48"/>
                  <a:gd name="T64" fmla="*/ 32 w 94"/>
                  <a:gd name="T65" fmla="*/ 6 h 48"/>
                  <a:gd name="T66" fmla="*/ 27 w 94"/>
                  <a:gd name="T67" fmla="*/ 7 h 48"/>
                  <a:gd name="T68" fmla="*/ 1 w 94"/>
                  <a:gd name="T69" fmla="*/ 2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48">
                    <a:moveTo>
                      <a:pt x="1" y="21"/>
                    </a:moveTo>
                    <a:cubicBezTo>
                      <a:pt x="1" y="21"/>
                      <a:pt x="3" y="21"/>
                      <a:pt x="3" y="20"/>
                    </a:cubicBezTo>
                    <a:cubicBezTo>
                      <a:pt x="4" y="20"/>
                      <a:pt x="5" y="18"/>
                      <a:pt x="5" y="18"/>
                    </a:cubicBezTo>
                    <a:cubicBezTo>
                      <a:pt x="5" y="18"/>
                      <a:pt x="4" y="19"/>
                      <a:pt x="5" y="20"/>
                    </a:cubicBezTo>
                    <a:cubicBezTo>
                      <a:pt x="6" y="20"/>
                      <a:pt x="9" y="19"/>
                      <a:pt x="10" y="19"/>
                    </a:cubicBezTo>
                    <a:cubicBezTo>
                      <a:pt x="11" y="19"/>
                      <a:pt x="15" y="20"/>
                      <a:pt x="16" y="20"/>
                    </a:cubicBezTo>
                    <a:cubicBezTo>
                      <a:pt x="17" y="21"/>
                      <a:pt x="20" y="21"/>
                      <a:pt x="21" y="22"/>
                    </a:cubicBezTo>
                    <a:cubicBezTo>
                      <a:pt x="22" y="23"/>
                      <a:pt x="21" y="28"/>
                      <a:pt x="22" y="28"/>
                    </a:cubicBezTo>
                    <a:cubicBezTo>
                      <a:pt x="22" y="29"/>
                      <a:pt x="24" y="27"/>
                      <a:pt x="24" y="26"/>
                    </a:cubicBezTo>
                    <a:cubicBezTo>
                      <a:pt x="25" y="26"/>
                      <a:pt x="27" y="26"/>
                      <a:pt x="27" y="27"/>
                    </a:cubicBezTo>
                    <a:cubicBezTo>
                      <a:pt x="28" y="27"/>
                      <a:pt x="29" y="29"/>
                      <a:pt x="29" y="30"/>
                    </a:cubicBezTo>
                    <a:cubicBezTo>
                      <a:pt x="29" y="30"/>
                      <a:pt x="29" y="31"/>
                      <a:pt x="28" y="31"/>
                    </a:cubicBezTo>
                    <a:cubicBezTo>
                      <a:pt x="28" y="31"/>
                      <a:pt x="26" y="34"/>
                      <a:pt x="27" y="33"/>
                    </a:cubicBezTo>
                    <a:cubicBezTo>
                      <a:pt x="27" y="33"/>
                      <a:pt x="27" y="34"/>
                      <a:pt x="27" y="34"/>
                    </a:cubicBezTo>
                    <a:cubicBezTo>
                      <a:pt x="26" y="35"/>
                      <a:pt x="25" y="35"/>
                      <a:pt x="25" y="35"/>
                    </a:cubicBezTo>
                    <a:cubicBezTo>
                      <a:pt x="25" y="35"/>
                      <a:pt x="25" y="34"/>
                      <a:pt x="25" y="34"/>
                    </a:cubicBezTo>
                    <a:cubicBezTo>
                      <a:pt x="24" y="34"/>
                      <a:pt x="24" y="34"/>
                      <a:pt x="24" y="35"/>
                    </a:cubicBezTo>
                    <a:cubicBezTo>
                      <a:pt x="24" y="36"/>
                      <a:pt x="25" y="38"/>
                      <a:pt x="25" y="38"/>
                    </a:cubicBezTo>
                    <a:cubicBezTo>
                      <a:pt x="26" y="39"/>
                      <a:pt x="28" y="39"/>
                      <a:pt x="28" y="39"/>
                    </a:cubicBezTo>
                    <a:cubicBezTo>
                      <a:pt x="29" y="39"/>
                      <a:pt x="27" y="40"/>
                      <a:pt x="27" y="40"/>
                    </a:cubicBezTo>
                    <a:cubicBezTo>
                      <a:pt x="28" y="41"/>
                      <a:pt x="28" y="43"/>
                      <a:pt x="29" y="43"/>
                    </a:cubicBezTo>
                    <a:cubicBezTo>
                      <a:pt x="30" y="44"/>
                      <a:pt x="33" y="46"/>
                      <a:pt x="34" y="46"/>
                    </a:cubicBezTo>
                    <a:cubicBezTo>
                      <a:pt x="34" y="47"/>
                      <a:pt x="37" y="46"/>
                      <a:pt x="37" y="46"/>
                    </a:cubicBezTo>
                    <a:cubicBezTo>
                      <a:pt x="38" y="45"/>
                      <a:pt x="37" y="48"/>
                      <a:pt x="39" y="48"/>
                    </a:cubicBezTo>
                    <a:cubicBezTo>
                      <a:pt x="40" y="48"/>
                      <a:pt x="41" y="48"/>
                      <a:pt x="42" y="47"/>
                    </a:cubicBezTo>
                    <a:cubicBezTo>
                      <a:pt x="43" y="46"/>
                      <a:pt x="43" y="44"/>
                      <a:pt x="43" y="43"/>
                    </a:cubicBezTo>
                    <a:cubicBezTo>
                      <a:pt x="43" y="42"/>
                      <a:pt x="43" y="42"/>
                      <a:pt x="44" y="42"/>
                    </a:cubicBezTo>
                    <a:cubicBezTo>
                      <a:pt x="46" y="42"/>
                      <a:pt x="47" y="42"/>
                      <a:pt x="46" y="40"/>
                    </a:cubicBezTo>
                    <a:cubicBezTo>
                      <a:pt x="46" y="39"/>
                      <a:pt x="45" y="38"/>
                      <a:pt x="47" y="38"/>
                    </a:cubicBezTo>
                    <a:cubicBezTo>
                      <a:pt x="50" y="37"/>
                      <a:pt x="51" y="36"/>
                      <a:pt x="52" y="36"/>
                    </a:cubicBezTo>
                    <a:cubicBezTo>
                      <a:pt x="53" y="36"/>
                      <a:pt x="57" y="36"/>
                      <a:pt x="57" y="36"/>
                    </a:cubicBezTo>
                    <a:cubicBezTo>
                      <a:pt x="58" y="35"/>
                      <a:pt x="59" y="32"/>
                      <a:pt x="61" y="32"/>
                    </a:cubicBezTo>
                    <a:cubicBezTo>
                      <a:pt x="62" y="32"/>
                      <a:pt x="65" y="33"/>
                      <a:pt x="67" y="32"/>
                    </a:cubicBezTo>
                    <a:cubicBezTo>
                      <a:pt x="70" y="32"/>
                      <a:pt x="72" y="30"/>
                      <a:pt x="73" y="30"/>
                    </a:cubicBezTo>
                    <a:cubicBezTo>
                      <a:pt x="74" y="30"/>
                      <a:pt x="76" y="30"/>
                      <a:pt x="76" y="30"/>
                    </a:cubicBezTo>
                    <a:cubicBezTo>
                      <a:pt x="75" y="29"/>
                      <a:pt x="74" y="28"/>
                      <a:pt x="72" y="28"/>
                    </a:cubicBezTo>
                    <a:cubicBezTo>
                      <a:pt x="71" y="28"/>
                      <a:pt x="71" y="25"/>
                      <a:pt x="71" y="25"/>
                    </a:cubicBezTo>
                    <a:cubicBezTo>
                      <a:pt x="72" y="25"/>
                      <a:pt x="75" y="26"/>
                      <a:pt x="75" y="27"/>
                    </a:cubicBezTo>
                    <a:cubicBezTo>
                      <a:pt x="75" y="28"/>
                      <a:pt x="76" y="29"/>
                      <a:pt x="78" y="29"/>
                    </a:cubicBezTo>
                    <a:cubicBezTo>
                      <a:pt x="80" y="29"/>
                      <a:pt x="79" y="27"/>
                      <a:pt x="79" y="27"/>
                    </a:cubicBezTo>
                    <a:cubicBezTo>
                      <a:pt x="78" y="26"/>
                      <a:pt x="78" y="25"/>
                      <a:pt x="78" y="25"/>
                    </a:cubicBezTo>
                    <a:cubicBezTo>
                      <a:pt x="77" y="24"/>
                      <a:pt x="76" y="22"/>
                      <a:pt x="78" y="22"/>
                    </a:cubicBezTo>
                    <a:cubicBezTo>
                      <a:pt x="80" y="22"/>
                      <a:pt x="84" y="24"/>
                      <a:pt x="84" y="22"/>
                    </a:cubicBezTo>
                    <a:cubicBezTo>
                      <a:pt x="84" y="21"/>
                      <a:pt x="84" y="19"/>
                      <a:pt x="85" y="18"/>
                    </a:cubicBezTo>
                    <a:cubicBezTo>
                      <a:pt x="85" y="18"/>
                      <a:pt x="86" y="17"/>
                      <a:pt x="86" y="17"/>
                    </a:cubicBezTo>
                    <a:cubicBezTo>
                      <a:pt x="85" y="17"/>
                      <a:pt x="84" y="17"/>
                      <a:pt x="83" y="16"/>
                    </a:cubicBezTo>
                    <a:cubicBezTo>
                      <a:pt x="83" y="15"/>
                      <a:pt x="84" y="14"/>
                      <a:pt x="85" y="13"/>
                    </a:cubicBezTo>
                    <a:cubicBezTo>
                      <a:pt x="85" y="13"/>
                      <a:pt x="89" y="10"/>
                      <a:pt x="91" y="9"/>
                    </a:cubicBezTo>
                    <a:cubicBezTo>
                      <a:pt x="93" y="9"/>
                      <a:pt x="94" y="7"/>
                      <a:pt x="93" y="7"/>
                    </a:cubicBezTo>
                    <a:cubicBezTo>
                      <a:pt x="91" y="6"/>
                      <a:pt x="88" y="6"/>
                      <a:pt x="87" y="7"/>
                    </a:cubicBezTo>
                    <a:cubicBezTo>
                      <a:pt x="85" y="8"/>
                      <a:pt x="84" y="9"/>
                      <a:pt x="82" y="9"/>
                    </a:cubicBezTo>
                    <a:cubicBezTo>
                      <a:pt x="79" y="8"/>
                      <a:pt x="79" y="6"/>
                      <a:pt x="78" y="5"/>
                    </a:cubicBezTo>
                    <a:cubicBezTo>
                      <a:pt x="76" y="4"/>
                      <a:pt x="77" y="1"/>
                      <a:pt x="75" y="2"/>
                    </a:cubicBezTo>
                    <a:cubicBezTo>
                      <a:pt x="73" y="2"/>
                      <a:pt x="73" y="2"/>
                      <a:pt x="73" y="2"/>
                    </a:cubicBezTo>
                    <a:cubicBezTo>
                      <a:pt x="73" y="2"/>
                      <a:pt x="71" y="2"/>
                      <a:pt x="69" y="2"/>
                    </a:cubicBezTo>
                    <a:cubicBezTo>
                      <a:pt x="68" y="2"/>
                      <a:pt x="66" y="3"/>
                      <a:pt x="65" y="3"/>
                    </a:cubicBezTo>
                    <a:cubicBezTo>
                      <a:pt x="63" y="2"/>
                      <a:pt x="62" y="3"/>
                      <a:pt x="61" y="3"/>
                    </a:cubicBezTo>
                    <a:cubicBezTo>
                      <a:pt x="57" y="4"/>
                      <a:pt x="53" y="3"/>
                      <a:pt x="53" y="3"/>
                    </a:cubicBezTo>
                    <a:cubicBezTo>
                      <a:pt x="52" y="3"/>
                      <a:pt x="56" y="3"/>
                      <a:pt x="58" y="3"/>
                    </a:cubicBezTo>
                    <a:cubicBezTo>
                      <a:pt x="61" y="3"/>
                      <a:pt x="64" y="2"/>
                      <a:pt x="66" y="2"/>
                    </a:cubicBezTo>
                    <a:cubicBezTo>
                      <a:pt x="68" y="2"/>
                      <a:pt x="66" y="1"/>
                      <a:pt x="66" y="1"/>
                    </a:cubicBezTo>
                    <a:cubicBezTo>
                      <a:pt x="64" y="1"/>
                      <a:pt x="61" y="1"/>
                      <a:pt x="58" y="0"/>
                    </a:cubicBezTo>
                    <a:cubicBezTo>
                      <a:pt x="51" y="1"/>
                      <a:pt x="44" y="3"/>
                      <a:pt x="37" y="4"/>
                    </a:cubicBezTo>
                    <a:cubicBezTo>
                      <a:pt x="37" y="5"/>
                      <a:pt x="36" y="5"/>
                      <a:pt x="36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4" y="5"/>
                      <a:pt x="33" y="5"/>
                      <a:pt x="32" y="6"/>
                    </a:cubicBezTo>
                    <a:cubicBezTo>
                      <a:pt x="32" y="6"/>
                      <a:pt x="32" y="6"/>
                      <a:pt x="32" y="7"/>
                    </a:cubicBezTo>
                    <a:cubicBezTo>
                      <a:pt x="31" y="7"/>
                      <a:pt x="28" y="8"/>
                      <a:pt x="27" y="7"/>
                    </a:cubicBezTo>
                    <a:cubicBezTo>
                      <a:pt x="17" y="10"/>
                      <a:pt x="8" y="15"/>
                      <a:pt x="0" y="19"/>
                    </a:cubicBezTo>
                    <a:cubicBezTo>
                      <a:pt x="0" y="20"/>
                      <a:pt x="0" y="21"/>
                      <a:pt x="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ïsḷïḑe"/>
              <p:cNvSpPr/>
              <p:nvPr/>
            </p:nvSpPr>
            <p:spPr bwMode="auto">
              <a:xfrm>
                <a:off x="5682026" y="3960207"/>
                <a:ext cx="16358" cy="22901"/>
              </a:xfrm>
              <a:custGeom>
                <a:avLst/>
                <a:gdLst>
                  <a:gd name="T0" fmla="*/ 1 w 2"/>
                  <a:gd name="T1" fmla="*/ 1 h 3"/>
                  <a:gd name="T2" fmla="*/ 1 w 2"/>
                  <a:gd name="T3" fmla="*/ 2 h 3"/>
                  <a:gd name="T4" fmla="*/ 2 w 2"/>
                  <a:gd name="T5" fmla="*/ 2 h 3"/>
                  <a:gd name="T6" fmla="*/ 1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" name="ísľíḓé"/>
              <p:cNvSpPr/>
              <p:nvPr/>
            </p:nvSpPr>
            <p:spPr bwMode="auto">
              <a:xfrm>
                <a:off x="5240356" y="4750850"/>
                <a:ext cx="124322" cy="61070"/>
              </a:xfrm>
              <a:custGeom>
                <a:avLst/>
                <a:gdLst>
                  <a:gd name="T0" fmla="*/ 13 w 16"/>
                  <a:gd name="T1" fmla="*/ 4 h 8"/>
                  <a:gd name="T2" fmla="*/ 9 w 16"/>
                  <a:gd name="T3" fmla="*/ 1 h 8"/>
                  <a:gd name="T4" fmla="*/ 4 w 16"/>
                  <a:gd name="T5" fmla="*/ 0 h 8"/>
                  <a:gd name="T6" fmla="*/ 0 w 16"/>
                  <a:gd name="T7" fmla="*/ 1 h 8"/>
                  <a:gd name="T8" fmla="*/ 3 w 16"/>
                  <a:gd name="T9" fmla="*/ 3 h 8"/>
                  <a:gd name="T10" fmla="*/ 9 w 16"/>
                  <a:gd name="T11" fmla="*/ 3 h 8"/>
                  <a:gd name="T12" fmla="*/ 13 w 16"/>
                  <a:gd name="T13" fmla="*/ 7 h 8"/>
                  <a:gd name="T14" fmla="*/ 16 w 16"/>
                  <a:gd name="T15" fmla="*/ 7 h 8"/>
                  <a:gd name="T16" fmla="*/ 13 w 16"/>
                  <a:gd name="T1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8">
                    <a:moveTo>
                      <a:pt x="13" y="4"/>
                    </a:moveTo>
                    <a:cubicBezTo>
                      <a:pt x="12" y="4"/>
                      <a:pt x="10" y="3"/>
                      <a:pt x="9" y="1"/>
                    </a:cubicBezTo>
                    <a:cubicBezTo>
                      <a:pt x="8" y="0"/>
                      <a:pt x="5" y="0"/>
                      <a:pt x="4" y="0"/>
                    </a:cubicBezTo>
                    <a:cubicBezTo>
                      <a:pt x="3" y="0"/>
                      <a:pt x="0" y="1"/>
                      <a:pt x="0" y="1"/>
                    </a:cubicBezTo>
                    <a:cubicBezTo>
                      <a:pt x="0" y="3"/>
                      <a:pt x="1" y="3"/>
                      <a:pt x="3" y="3"/>
                    </a:cubicBezTo>
                    <a:cubicBezTo>
                      <a:pt x="5" y="3"/>
                      <a:pt x="8" y="2"/>
                      <a:pt x="9" y="3"/>
                    </a:cubicBezTo>
                    <a:cubicBezTo>
                      <a:pt x="9" y="4"/>
                      <a:pt x="12" y="6"/>
                      <a:pt x="13" y="7"/>
                    </a:cubicBezTo>
                    <a:cubicBezTo>
                      <a:pt x="13" y="7"/>
                      <a:pt x="16" y="8"/>
                      <a:pt x="16" y="7"/>
                    </a:cubicBezTo>
                    <a:cubicBezTo>
                      <a:pt x="16" y="6"/>
                      <a:pt x="14" y="4"/>
                      <a:pt x="1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" name="îśḻïďé"/>
              <p:cNvSpPr/>
              <p:nvPr/>
            </p:nvSpPr>
            <p:spPr bwMode="auto">
              <a:xfrm>
                <a:off x="5317785" y="4711590"/>
                <a:ext cx="23992" cy="22901"/>
              </a:xfrm>
              <a:custGeom>
                <a:avLst/>
                <a:gdLst>
                  <a:gd name="T0" fmla="*/ 2 w 3"/>
                  <a:gd name="T1" fmla="*/ 3 h 3"/>
                  <a:gd name="T2" fmla="*/ 1 w 3"/>
                  <a:gd name="T3" fmla="*/ 1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0"/>
                      <a:pt x="1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" name="îśľiḑé"/>
              <p:cNvSpPr/>
              <p:nvPr/>
            </p:nvSpPr>
            <p:spPr bwMode="auto">
              <a:xfrm>
                <a:off x="5317785" y="4843546"/>
                <a:ext cx="31626" cy="30535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3 h 4"/>
                  <a:gd name="T4" fmla="*/ 2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0" y="1"/>
                      <a:pt x="1" y="4"/>
                      <a:pt x="2" y="3"/>
                    </a:cubicBezTo>
                    <a:cubicBezTo>
                      <a:pt x="4" y="3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" name="îṡḷíďe"/>
              <p:cNvSpPr/>
              <p:nvPr/>
            </p:nvSpPr>
            <p:spPr bwMode="auto">
              <a:xfrm>
                <a:off x="5481366" y="4828278"/>
                <a:ext cx="30535" cy="30535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3 h 4"/>
                  <a:gd name="T4" fmla="*/ 2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0" y="0"/>
                      <a:pt x="1" y="4"/>
                      <a:pt x="2" y="3"/>
                    </a:cubicBezTo>
                    <a:cubicBezTo>
                      <a:pt x="4" y="3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" name="îSḻíḋé"/>
              <p:cNvSpPr/>
              <p:nvPr/>
            </p:nvSpPr>
            <p:spPr bwMode="auto">
              <a:xfrm>
                <a:off x="5379946" y="4804286"/>
                <a:ext cx="85062" cy="54527"/>
              </a:xfrm>
              <a:custGeom>
                <a:avLst/>
                <a:gdLst>
                  <a:gd name="T0" fmla="*/ 7 w 11"/>
                  <a:gd name="T1" fmla="*/ 0 h 7"/>
                  <a:gd name="T2" fmla="*/ 4 w 11"/>
                  <a:gd name="T3" fmla="*/ 1 h 7"/>
                  <a:gd name="T4" fmla="*/ 0 w 11"/>
                  <a:gd name="T5" fmla="*/ 4 h 7"/>
                  <a:gd name="T6" fmla="*/ 3 w 11"/>
                  <a:gd name="T7" fmla="*/ 4 h 7"/>
                  <a:gd name="T8" fmla="*/ 6 w 11"/>
                  <a:gd name="T9" fmla="*/ 6 h 7"/>
                  <a:gd name="T10" fmla="*/ 9 w 11"/>
                  <a:gd name="T11" fmla="*/ 5 h 7"/>
                  <a:gd name="T12" fmla="*/ 11 w 11"/>
                  <a:gd name="T13" fmla="*/ 5 h 7"/>
                  <a:gd name="T14" fmla="*/ 7 w 11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7">
                    <a:moveTo>
                      <a:pt x="7" y="0"/>
                    </a:moveTo>
                    <a:cubicBezTo>
                      <a:pt x="6" y="0"/>
                      <a:pt x="5" y="0"/>
                      <a:pt x="4" y="1"/>
                    </a:cubicBezTo>
                    <a:cubicBezTo>
                      <a:pt x="3" y="1"/>
                      <a:pt x="0" y="4"/>
                      <a:pt x="0" y="4"/>
                    </a:cubicBezTo>
                    <a:cubicBezTo>
                      <a:pt x="0" y="4"/>
                      <a:pt x="2" y="4"/>
                      <a:pt x="3" y="4"/>
                    </a:cubicBezTo>
                    <a:cubicBezTo>
                      <a:pt x="4" y="4"/>
                      <a:pt x="5" y="5"/>
                      <a:pt x="6" y="6"/>
                    </a:cubicBezTo>
                    <a:cubicBezTo>
                      <a:pt x="7" y="6"/>
                      <a:pt x="8" y="5"/>
                      <a:pt x="9" y="5"/>
                    </a:cubicBezTo>
                    <a:cubicBezTo>
                      <a:pt x="10" y="5"/>
                      <a:pt x="10" y="7"/>
                      <a:pt x="11" y="5"/>
                    </a:cubicBezTo>
                    <a:cubicBezTo>
                      <a:pt x="11" y="2"/>
                      <a:pt x="9" y="1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" name="iśḷiḋe"/>
              <p:cNvSpPr/>
              <p:nvPr/>
            </p:nvSpPr>
            <p:spPr bwMode="auto">
              <a:xfrm>
                <a:off x="7023392" y="5355010"/>
                <a:ext cx="92696" cy="224652"/>
              </a:xfrm>
              <a:custGeom>
                <a:avLst/>
                <a:gdLst>
                  <a:gd name="T0" fmla="*/ 7 w 12"/>
                  <a:gd name="T1" fmla="*/ 5 h 29"/>
                  <a:gd name="T2" fmla="*/ 4 w 12"/>
                  <a:gd name="T3" fmla="*/ 8 h 29"/>
                  <a:gd name="T4" fmla="*/ 1 w 12"/>
                  <a:gd name="T5" fmla="*/ 13 h 29"/>
                  <a:gd name="T6" fmla="*/ 1 w 12"/>
                  <a:gd name="T7" fmla="*/ 19 h 29"/>
                  <a:gd name="T8" fmla="*/ 1 w 12"/>
                  <a:gd name="T9" fmla="*/ 26 h 29"/>
                  <a:gd name="T10" fmla="*/ 2 w 12"/>
                  <a:gd name="T11" fmla="*/ 29 h 29"/>
                  <a:gd name="T12" fmla="*/ 6 w 12"/>
                  <a:gd name="T13" fmla="*/ 25 h 29"/>
                  <a:gd name="T14" fmla="*/ 8 w 12"/>
                  <a:gd name="T15" fmla="*/ 18 h 29"/>
                  <a:gd name="T16" fmla="*/ 10 w 12"/>
                  <a:gd name="T17" fmla="*/ 11 h 29"/>
                  <a:gd name="T18" fmla="*/ 12 w 12"/>
                  <a:gd name="T19" fmla="*/ 5 h 29"/>
                  <a:gd name="T20" fmla="*/ 11 w 12"/>
                  <a:gd name="T21" fmla="*/ 0 h 29"/>
                  <a:gd name="T22" fmla="*/ 7 w 12"/>
                  <a:gd name="T23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29">
                    <a:moveTo>
                      <a:pt x="7" y="5"/>
                    </a:moveTo>
                    <a:cubicBezTo>
                      <a:pt x="6" y="7"/>
                      <a:pt x="5" y="9"/>
                      <a:pt x="4" y="8"/>
                    </a:cubicBezTo>
                    <a:cubicBezTo>
                      <a:pt x="4" y="8"/>
                      <a:pt x="1" y="10"/>
                      <a:pt x="1" y="13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0" y="21"/>
                      <a:pt x="1" y="24"/>
                      <a:pt x="1" y="26"/>
                    </a:cubicBezTo>
                    <a:cubicBezTo>
                      <a:pt x="0" y="28"/>
                      <a:pt x="1" y="29"/>
                      <a:pt x="2" y="29"/>
                    </a:cubicBezTo>
                    <a:cubicBezTo>
                      <a:pt x="4" y="28"/>
                      <a:pt x="5" y="27"/>
                      <a:pt x="6" y="25"/>
                    </a:cubicBezTo>
                    <a:cubicBezTo>
                      <a:pt x="7" y="23"/>
                      <a:pt x="7" y="20"/>
                      <a:pt x="8" y="18"/>
                    </a:cubicBezTo>
                    <a:cubicBezTo>
                      <a:pt x="9" y="16"/>
                      <a:pt x="10" y="12"/>
                      <a:pt x="10" y="11"/>
                    </a:cubicBezTo>
                    <a:cubicBezTo>
                      <a:pt x="11" y="10"/>
                      <a:pt x="12" y="6"/>
                      <a:pt x="12" y="5"/>
                    </a:cubicBezTo>
                    <a:cubicBezTo>
                      <a:pt x="12" y="3"/>
                      <a:pt x="11" y="0"/>
                      <a:pt x="11" y="0"/>
                    </a:cubicBezTo>
                    <a:cubicBezTo>
                      <a:pt x="9" y="0"/>
                      <a:pt x="9" y="3"/>
                      <a:pt x="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" name="îṥľîḓé"/>
              <p:cNvSpPr/>
              <p:nvPr/>
            </p:nvSpPr>
            <p:spPr bwMode="auto">
              <a:xfrm>
                <a:off x="6557731" y="4417144"/>
                <a:ext cx="39260" cy="39260"/>
              </a:xfrm>
              <a:custGeom>
                <a:avLst/>
                <a:gdLst>
                  <a:gd name="T0" fmla="*/ 4 w 5"/>
                  <a:gd name="T1" fmla="*/ 3 h 5"/>
                  <a:gd name="T2" fmla="*/ 2 w 5"/>
                  <a:gd name="T3" fmla="*/ 0 h 5"/>
                  <a:gd name="T4" fmla="*/ 1 w 5"/>
                  <a:gd name="T5" fmla="*/ 4 h 5"/>
                  <a:gd name="T6" fmla="*/ 4 w 5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5" y="2"/>
                      <a:pt x="3" y="0"/>
                      <a:pt x="2" y="0"/>
                    </a:cubicBezTo>
                    <a:cubicBezTo>
                      <a:pt x="1" y="0"/>
                      <a:pt x="0" y="3"/>
                      <a:pt x="1" y="4"/>
                    </a:cubicBezTo>
                    <a:cubicBezTo>
                      <a:pt x="2" y="5"/>
                      <a:pt x="3" y="4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" name="íṡļíḑè"/>
              <p:cNvSpPr/>
              <p:nvPr/>
            </p:nvSpPr>
            <p:spPr bwMode="auto">
              <a:xfrm>
                <a:off x="6472669" y="4417144"/>
                <a:ext cx="22901" cy="22901"/>
              </a:xfrm>
              <a:custGeom>
                <a:avLst/>
                <a:gdLst>
                  <a:gd name="T0" fmla="*/ 2 w 3"/>
                  <a:gd name="T1" fmla="*/ 3 h 3"/>
                  <a:gd name="T2" fmla="*/ 1 w 3"/>
                  <a:gd name="T3" fmla="*/ 2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0"/>
                      <a:pt x="1" y="2"/>
                    </a:cubicBezTo>
                    <a:cubicBezTo>
                      <a:pt x="0" y="3"/>
                      <a:pt x="2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" name="íšļïḍè"/>
              <p:cNvSpPr/>
              <p:nvPr/>
            </p:nvSpPr>
            <p:spPr bwMode="auto">
              <a:xfrm>
                <a:off x="6627526" y="4464037"/>
                <a:ext cx="54527" cy="38169"/>
              </a:xfrm>
              <a:custGeom>
                <a:avLst/>
                <a:gdLst>
                  <a:gd name="T0" fmla="*/ 2 w 7"/>
                  <a:gd name="T1" fmla="*/ 3 h 5"/>
                  <a:gd name="T2" fmla="*/ 5 w 7"/>
                  <a:gd name="T3" fmla="*/ 5 h 5"/>
                  <a:gd name="T4" fmla="*/ 7 w 7"/>
                  <a:gd name="T5" fmla="*/ 3 h 5"/>
                  <a:gd name="T6" fmla="*/ 4 w 7"/>
                  <a:gd name="T7" fmla="*/ 1 h 5"/>
                  <a:gd name="T8" fmla="*/ 1 w 7"/>
                  <a:gd name="T9" fmla="*/ 1 h 5"/>
                  <a:gd name="T10" fmla="*/ 2 w 7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5">
                    <a:moveTo>
                      <a:pt x="2" y="3"/>
                    </a:moveTo>
                    <a:cubicBezTo>
                      <a:pt x="3" y="3"/>
                      <a:pt x="4" y="4"/>
                      <a:pt x="5" y="5"/>
                    </a:cubicBezTo>
                    <a:cubicBezTo>
                      <a:pt x="5" y="5"/>
                      <a:pt x="7" y="5"/>
                      <a:pt x="7" y="3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3" y="1"/>
                      <a:pt x="1" y="0"/>
                      <a:pt x="1" y="1"/>
                    </a:cubicBezTo>
                    <a:cubicBezTo>
                      <a:pt x="0" y="1"/>
                      <a:pt x="2" y="2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" name="îs1iḓê"/>
              <p:cNvSpPr/>
              <p:nvPr/>
            </p:nvSpPr>
            <p:spPr bwMode="auto">
              <a:xfrm>
                <a:off x="6270919" y="4161957"/>
                <a:ext cx="69795" cy="69795"/>
              </a:xfrm>
              <a:custGeom>
                <a:avLst/>
                <a:gdLst>
                  <a:gd name="T0" fmla="*/ 1 w 9"/>
                  <a:gd name="T1" fmla="*/ 3 h 9"/>
                  <a:gd name="T2" fmla="*/ 1 w 9"/>
                  <a:gd name="T3" fmla="*/ 6 h 9"/>
                  <a:gd name="T4" fmla="*/ 2 w 9"/>
                  <a:gd name="T5" fmla="*/ 9 h 9"/>
                  <a:gd name="T6" fmla="*/ 6 w 9"/>
                  <a:gd name="T7" fmla="*/ 8 h 9"/>
                  <a:gd name="T8" fmla="*/ 9 w 9"/>
                  <a:gd name="T9" fmla="*/ 5 h 9"/>
                  <a:gd name="T10" fmla="*/ 8 w 9"/>
                  <a:gd name="T11" fmla="*/ 1 h 9"/>
                  <a:gd name="T12" fmla="*/ 5 w 9"/>
                  <a:gd name="T13" fmla="*/ 0 h 9"/>
                  <a:gd name="T14" fmla="*/ 3 w 9"/>
                  <a:gd name="T15" fmla="*/ 2 h 9"/>
                  <a:gd name="T16" fmla="*/ 1 w 9"/>
                  <a:gd name="T1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1" y="3"/>
                    </a:moveTo>
                    <a:cubicBezTo>
                      <a:pt x="1" y="5"/>
                      <a:pt x="2" y="6"/>
                      <a:pt x="1" y="6"/>
                    </a:cubicBezTo>
                    <a:cubicBezTo>
                      <a:pt x="0" y="7"/>
                      <a:pt x="1" y="9"/>
                      <a:pt x="2" y="9"/>
                    </a:cubicBezTo>
                    <a:cubicBezTo>
                      <a:pt x="4" y="9"/>
                      <a:pt x="5" y="8"/>
                      <a:pt x="6" y="8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9" y="3"/>
                      <a:pt x="9" y="1"/>
                      <a:pt x="8" y="1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4" y="2"/>
                      <a:pt x="3" y="2"/>
                    </a:cubicBezTo>
                    <a:cubicBezTo>
                      <a:pt x="2" y="2"/>
                      <a:pt x="0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" name="ïś1iďé"/>
              <p:cNvSpPr/>
              <p:nvPr/>
            </p:nvSpPr>
            <p:spPr bwMode="auto">
              <a:xfrm>
                <a:off x="6310178" y="4107430"/>
                <a:ext cx="154857" cy="147223"/>
              </a:xfrm>
              <a:custGeom>
                <a:avLst/>
                <a:gdLst>
                  <a:gd name="T0" fmla="*/ 5 w 20"/>
                  <a:gd name="T1" fmla="*/ 9 h 19"/>
                  <a:gd name="T2" fmla="*/ 9 w 20"/>
                  <a:gd name="T3" fmla="*/ 11 h 19"/>
                  <a:gd name="T4" fmla="*/ 4 w 20"/>
                  <a:gd name="T5" fmla="*/ 16 h 19"/>
                  <a:gd name="T6" fmla="*/ 8 w 20"/>
                  <a:gd name="T7" fmla="*/ 17 h 19"/>
                  <a:gd name="T8" fmla="*/ 8 w 20"/>
                  <a:gd name="T9" fmla="*/ 18 h 19"/>
                  <a:gd name="T10" fmla="*/ 11 w 20"/>
                  <a:gd name="T11" fmla="*/ 17 h 19"/>
                  <a:gd name="T12" fmla="*/ 16 w 20"/>
                  <a:gd name="T13" fmla="*/ 18 h 19"/>
                  <a:gd name="T14" fmla="*/ 19 w 20"/>
                  <a:gd name="T15" fmla="*/ 15 h 19"/>
                  <a:gd name="T16" fmla="*/ 16 w 20"/>
                  <a:gd name="T17" fmla="*/ 11 h 19"/>
                  <a:gd name="T18" fmla="*/ 12 w 20"/>
                  <a:gd name="T19" fmla="*/ 6 h 19"/>
                  <a:gd name="T20" fmla="*/ 14 w 20"/>
                  <a:gd name="T21" fmla="*/ 2 h 19"/>
                  <a:gd name="T22" fmla="*/ 8 w 20"/>
                  <a:gd name="T23" fmla="*/ 1 h 19"/>
                  <a:gd name="T24" fmla="*/ 4 w 20"/>
                  <a:gd name="T25" fmla="*/ 2 h 19"/>
                  <a:gd name="T26" fmla="*/ 2 w 20"/>
                  <a:gd name="T27" fmla="*/ 2 h 19"/>
                  <a:gd name="T28" fmla="*/ 2 w 20"/>
                  <a:gd name="T29" fmla="*/ 5 h 19"/>
                  <a:gd name="T30" fmla="*/ 5 w 20"/>
                  <a:gd name="T31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19">
                    <a:moveTo>
                      <a:pt x="5" y="9"/>
                    </a:moveTo>
                    <a:cubicBezTo>
                      <a:pt x="7" y="9"/>
                      <a:pt x="11" y="10"/>
                      <a:pt x="9" y="11"/>
                    </a:cubicBezTo>
                    <a:cubicBezTo>
                      <a:pt x="8" y="11"/>
                      <a:pt x="4" y="15"/>
                      <a:pt x="4" y="16"/>
                    </a:cubicBezTo>
                    <a:cubicBezTo>
                      <a:pt x="4" y="17"/>
                      <a:pt x="8" y="17"/>
                      <a:pt x="8" y="17"/>
                    </a:cubicBezTo>
                    <a:cubicBezTo>
                      <a:pt x="8" y="17"/>
                      <a:pt x="7" y="18"/>
                      <a:pt x="8" y="18"/>
                    </a:cubicBezTo>
                    <a:cubicBezTo>
                      <a:pt x="9" y="19"/>
                      <a:pt x="10" y="17"/>
                      <a:pt x="11" y="17"/>
                    </a:cubicBezTo>
                    <a:cubicBezTo>
                      <a:pt x="12" y="17"/>
                      <a:pt x="15" y="18"/>
                      <a:pt x="16" y="18"/>
                    </a:cubicBezTo>
                    <a:cubicBezTo>
                      <a:pt x="18" y="18"/>
                      <a:pt x="20" y="16"/>
                      <a:pt x="19" y="15"/>
                    </a:cubicBezTo>
                    <a:cubicBezTo>
                      <a:pt x="19" y="14"/>
                      <a:pt x="17" y="12"/>
                      <a:pt x="16" y="11"/>
                    </a:cubicBezTo>
                    <a:cubicBezTo>
                      <a:pt x="14" y="10"/>
                      <a:pt x="13" y="7"/>
                      <a:pt x="12" y="6"/>
                    </a:cubicBezTo>
                    <a:cubicBezTo>
                      <a:pt x="10" y="5"/>
                      <a:pt x="15" y="3"/>
                      <a:pt x="14" y="2"/>
                    </a:cubicBezTo>
                    <a:cubicBezTo>
                      <a:pt x="13" y="1"/>
                      <a:pt x="9" y="1"/>
                      <a:pt x="8" y="1"/>
                    </a:cubicBezTo>
                    <a:cubicBezTo>
                      <a:pt x="6" y="0"/>
                      <a:pt x="5" y="1"/>
                      <a:pt x="4" y="2"/>
                    </a:cubicBezTo>
                    <a:cubicBezTo>
                      <a:pt x="4" y="3"/>
                      <a:pt x="3" y="1"/>
                      <a:pt x="2" y="2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2" y="6"/>
                      <a:pt x="4" y="8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" name="ïṡ1íḋe"/>
              <p:cNvSpPr/>
              <p:nvPr/>
            </p:nvSpPr>
            <p:spPr bwMode="auto">
              <a:xfrm>
                <a:off x="6162955" y="3928581"/>
                <a:ext cx="1130892" cy="1821205"/>
              </a:xfrm>
              <a:custGeom>
                <a:avLst/>
                <a:gdLst>
                  <a:gd name="T0" fmla="*/ 43 w 146"/>
                  <a:gd name="T1" fmla="*/ 19 h 235"/>
                  <a:gd name="T2" fmla="*/ 57 w 146"/>
                  <a:gd name="T3" fmla="*/ 30 h 235"/>
                  <a:gd name="T4" fmla="*/ 65 w 146"/>
                  <a:gd name="T5" fmla="*/ 33 h 235"/>
                  <a:gd name="T6" fmla="*/ 72 w 146"/>
                  <a:gd name="T7" fmla="*/ 16 h 235"/>
                  <a:gd name="T8" fmla="*/ 76 w 146"/>
                  <a:gd name="T9" fmla="*/ 24 h 235"/>
                  <a:gd name="T10" fmla="*/ 76 w 146"/>
                  <a:gd name="T11" fmla="*/ 26 h 235"/>
                  <a:gd name="T12" fmla="*/ 67 w 146"/>
                  <a:gd name="T13" fmla="*/ 34 h 235"/>
                  <a:gd name="T14" fmla="*/ 57 w 146"/>
                  <a:gd name="T15" fmla="*/ 34 h 235"/>
                  <a:gd name="T16" fmla="*/ 50 w 146"/>
                  <a:gd name="T17" fmla="*/ 29 h 235"/>
                  <a:gd name="T18" fmla="*/ 38 w 146"/>
                  <a:gd name="T19" fmla="*/ 40 h 235"/>
                  <a:gd name="T20" fmla="*/ 33 w 146"/>
                  <a:gd name="T21" fmla="*/ 50 h 235"/>
                  <a:gd name="T22" fmla="*/ 17 w 146"/>
                  <a:gd name="T23" fmla="*/ 66 h 235"/>
                  <a:gd name="T24" fmla="*/ 27 w 146"/>
                  <a:gd name="T25" fmla="*/ 72 h 235"/>
                  <a:gd name="T26" fmla="*/ 42 w 146"/>
                  <a:gd name="T27" fmla="*/ 61 h 235"/>
                  <a:gd name="T28" fmla="*/ 60 w 146"/>
                  <a:gd name="T29" fmla="*/ 62 h 235"/>
                  <a:gd name="T30" fmla="*/ 71 w 146"/>
                  <a:gd name="T31" fmla="*/ 66 h 235"/>
                  <a:gd name="T32" fmla="*/ 69 w 146"/>
                  <a:gd name="T33" fmla="*/ 60 h 235"/>
                  <a:gd name="T34" fmla="*/ 83 w 146"/>
                  <a:gd name="T35" fmla="*/ 71 h 235"/>
                  <a:gd name="T36" fmla="*/ 90 w 146"/>
                  <a:gd name="T37" fmla="*/ 75 h 235"/>
                  <a:gd name="T38" fmla="*/ 100 w 146"/>
                  <a:gd name="T39" fmla="*/ 85 h 235"/>
                  <a:gd name="T40" fmla="*/ 87 w 146"/>
                  <a:gd name="T41" fmla="*/ 91 h 235"/>
                  <a:gd name="T42" fmla="*/ 70 w 146"/>
                  <a:gd name="T43" fmla="*/ 87 h 235"/>
                  <a:gd name="T44" fmla="*/ 59 w 146"/>
                  <a:gd name="T45" fmla="*/ 75 h 235"/>
                  <a:gd name="T46" fmla="*/ 24 w 146"/>
                  <a:gd name="T47" fmla="*/ 76 h 235"/>
                  <a:gd name="T48" fmla="*/ 3 w 146"/>
                  <a:gd name="T49" fmla="*/ 106 h 235"/>
                  <a:gd name="T50" fmla="*/ 4 w 146"/>
                  <a:gd name="T51" fmla="*/ 135 h 235"/>
                  <a:gd name="T52" fmla="*/ 27 w 146"/>
                  <a:gd name="T53" fmla="*/ 150 h 235"/>
                  <a:gd name="T54" fmla="*/ 53 w 146"/>
                  <a:gd name="T55" fmla="*/ 150 h 235"/>
                  <a:gd name="T56" fmla="*/ 61 w 146"/>
                  <a:gd name="T57" fmla="*/ 176 h 235"/>
                  <a:gd name="T58" fmla="*/ 61 w 146"/>
                  <a:gd name="T59" fmla="*/ 209 h 235"/>
                  <a:gd name="T60" fmla="*/ 66 w 146"/>
                  <a:gd name="T61" fmla="*/ 230 h 235"/>
                  <a:gd name="T62" fmla="*/ 90 w 146"/>
                  <a:gd name="T63" fmla="*/ 223 h 235"/>
                  <a:gd name="T64" fmla="*/ 100 w 146"/>
                  <a:gd name="T65" fmla="*/ 200 h 235"/>
                  <a:gd name="T66" fmla="*/ 107 w 146"/>
                  <a:gd name="T67" fmla="*/ 174 h 235"/>
                  <a:gd name="T68" fmla="*/ 125 w 146"/>
                  <a:gd name="T69" fmla="*/ 139 h 235"/>
                  <a:gd name="T70" fmla="*/ 112 w 146"/>
                  <a:gd name="T71" fmla="*/ 126 h 235"/>
                  <a:gd name="T72" fmla="*/ 99 w 146"/>
                  <a:gd name="T73" fmla="*/ 95 h 235"/>
                  <a:gd name="T74" fmla="*/ 112 w 146"/>
                  <a:gd name="T75" fmla="*/ 117 h 235"/>
                  <a:gd name="T76" fmla="*/ 129 w 146"/>
                  <a:gd name="T77" fmla="*/ 122 h 235"/>
                  <a:gd name="T78" fmla="*/ 132 w 146"/>
                  <a:gd name="T79" fmla="*/ 102 h 235"/>
                  <a:gd name="T80" fmla="*/ 122 w 146"/>
                  <a:gd name="T81" fmla="*/ 94 h 235"/>
                  <a:gd name="T82" fmla="*/ 135 w 146"/>
                  <a:gd name="T83" fmla="*/ 103 h 235"/>
                  <a:gd name="T84" fmla="*/ 103 w 146"/>
                  <a:gd name="T85" fmla="*/ 18 h 235"/>
                  <a:gd name="T86" fmla="*/ 96 w 146"/>
                  <a:gd name="T87" fmla="*/ 13 h 235"/>
                  <a:gd name="T88" fmla="*/ 99 w 146"/>
                  <a:gd name="T89" fmla="*/ 159 h 235"/>
                  <a:gd name="T90" fmla="*/ 122 w 146"/>
                  <a:gd name="T91" fmla="*/ 56 h 235"/>
                  <a:gd name="T92" fmla="*/ 123 w 146"/>
                  <a:gd name="T93" fmla="*/ 61 h 235"/>
                  <a:gd name="T94" fmla="*/ 129 w 146"/>
                  <a:gd name="T95" fmla="*/ 77 h 235"/>
                  <a:gd name="T96" fmla="*/ 121 w 146"/>
                  <a:gd name="T97" fmla="*/ 66 h 235"/>
                  <a:gd name="T98" fmla="*/ 94 w 146"/>
                  <a:gd name="T99" fmla="*/ 25 h 235"/>
                  <a:gd name="T100" fmla="*/ 101 w 146"/>
                  <a:gd name="T101" fmla="*/ 55 h 235"/>
                  <a:gd name="T102" fmla="*/ 110 w 146"/>
                  <a:gd name="T103" fmla="*/ 66 h 235"/>
                  <a:gd name="T104" fmla="*/ 88 w 146"/>
                  <a:gd name="T105" fmla="*/ 66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6" h="235">
                    <a:moveTo>
                      <a:pt x="74" y="1"/>
                    </a:moveTo>
                    <a:cubicBezTo>
                      <a:pt x="71" y="1"/>
                      <a:pt x="61" y="5"/>
                      <a:pt x="60" y="6"/>
                    </a:cubicBezTo>
                    <a:cubicBezTo>
                      <a:pt x="60" y="6"/>
                      <a:pt x="59" y="8"/>
                      <a:pt x="57" y="10"/>
                    </a:cubicBezTo>
                    <a:cubicBezTo>
                      <a:pt x="56" y="11"/>
                      <a:pt x="52" y="12"/>
                      <a:pt x="49" y="13"/>
                    </a:cubicBezTo>
                    <a:cubicBezTo>
                      <a:pt x="47" y="13"/>
                      <a:pt x="43" y="18"/>
                      <a:pt x="43" y="19"/>
                    </a:cubicBezTo>
                    <a:cubicBezTo>
                      <a:pt x="43" y="19"/>
                      <a:pt x="45" y="22"/>
                      <a:pt x="45" y="22"/>
                    </a:cubicBezTo>
                    <a:cubicBezTo>
                      <a:pt x="44" y="23"/>
                      <a:pt x="46" y="26"/>
                      <a:pt x="47" y="26"/>
                    </a:cubicBezTo>
                    <a:cubicBezTo>
                      <a:pt x="49" y="27"/>
                      <a:pt x="52" y="27"/>
                      <a:pt x="52" y="26"/>
                    </a:cubicBezTo>
                    <a:cubicBezTo>
                      <a:pt x="52" y="25"/>
                      <a:pt x="54" y="23"/>
                      <a:pt x="55" y="24"/>
                    </a:cubicBezTo>
                    <a:cubicBezTo>
                      <a:pt x="55" y="26"/>
                      <a:pt x="57" y="29"/>
                      <a:pt x="57" y="30"/>
                    </a:cubicBezTo>
                    <a:cubicBezTo>
                      <a:pt x="57" y="30"/>
                      <a:pt x="57" y="32"/>
                      <a:pt x="57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8" y="35"/>
                      <a:pt x="58" y="35"/>
                    </a:cubicBezTo>
                    <a:cubicBezTo>
                      <a:pt x="58" y="35"/>
                      <a:pt x="59" y="37"/>
                      <a:pt x="60" y="37"/>
                    </a:cubicBezTo>
                    <a:cubicBezTo>
                      <a:pt x="61" y="31"/>
                      <a:pt x="65" y="33"/>
                      <a:pt x="65" y="33"/>
                    </a:cubicBezTo>
                    <a:cubicBezTo>
                      <a:pt x="65" y="33"/>
                      <a:pt x="67" y="31"/>
                      <a:pt x="66" y="30"/>
                    </a:cubicBezTo>
                    <a:cubicBezTo>
                      <a:pt x="66" y="28"/>
                      <a:pt x="68" y="26"/>
                      <a:pt x="68" y="25"/>
                    </a:cubicBezTo>
                    <a:cubicBezTo>
                      <a:pt x="69" y="25"/>
                      <a:pt x="70" y="23"/>
                      <a:pt x="68" y="22"/>
                    </a:cubicBezTo>
                    <a:cubicBezTo>
                      <a:pt x="66" y="21"/>
                      <a:pt x="64" y="20"/>
                      <a:pt x="66" y="19"/>
                    </a:cubicBezTo>
                    <a:cubicBezTo>
                      <a:pt x="68" y="17"/>
                      <a:pt x="70" y="19"/>
                      <a:pt x="72" y="16"/>
                    </a:cubicBezTo>
                    <a:cubicBezTo>
                      <a:pt x="74" y="13"/>
                      <a:pt x="71" y="12"/>
                      <a:pt x="74" y="12"/>
                    </a:cubicBezTo>
                    <a:cubicBezTo>
                      <a:pt x="77" y="12"/>
                      <a:pt x="80" y="12"/>
                      <a:pt x="79" y="13"/>
                    </a:cubicBezTo>
                    <a:cubicBezTo>
                      <a:pt x="79" y="14"/>
                      <a:pt x="75" y="16"/>
                      <a:pt x="74" y="17"/>
                    </a:cubicBezTo>
                    <a:cubicBezTo>
                      <a:pt x="72" y="18"/>
                      <a:pt x="72" y="20"/>
                      <a:pt x="73" y="21"/>
                    </a:cubicBezTo>
                    <a:cubicBezTo>
                      <a:pt x="74" y="22"/>
                      <a:pt x="75" y="24"/>
                      <a:pt x="76" y="24"/>
                    </a:cubicBezTo>
                    <a:cubicBezTo>
                      <a:pt x="77" y="24"/>
                      <a:pt x="79" y="23"/>
                      <a:pt x="80" y="23"/>
                    </a:cubicBezTo>
                    <a:cubicBezTo>
                      <a:pt x="82" y="23"/>
                      <a:pt x="85" y="23"/>
                      <a:pt x="85" y="23"/>
                    </a:cubicBezTo>
                    <a:cubicBezTo>
                      <a:pt x="86" y="23"/>
                      <a:pt x="88" y="26"/>
                      <a:pt x="87" y="26"/>
                    </a:cubicBezTo>
                    <a:cubicBezTo>
                      <a:pt x="86" y="26"/>
                      <a:pt x="84" y="26"/>
                      <a:pt x="82" y="26"/>
                    </a:cubicBezTo>
                    <a:cubicBezTo>
                      <a:pt x="79" y="26"/>
                      <a:pt x="76" y="26"/>
                      <a:pt x="76" y="26"/>
                    </a:cubicBezTo>
                    <a:cubicBezTo>
                      <a:pt x="76" y="27"/>
                      <a:pt x="80" y="28"/>
                      <a:pt x="79" y="29"/>
                    </a:cubicBezTo>
                    <a:cubicBezTo>
                      <a:pt x="78" y="30"/>
                      <a:pt x="76" y="29"/>
                      <a:pt x="75" y="28"/>
                    </a:cubicBezTo>
                    <a:cubicBezTo>
                      <a:pt x="73" y="28"/>
                      <a:pt x="73" y="30"/>
                      <a:pt x="72" y="32"/>
                    </a:cubicBezTo>
                    <a:cubicBezTo>
                      <a:pt x="72" y="33"/>
                      <a:pt x="74" y="36"/>
                      <a:pt x="71" y="35"/>
                    </a:cubicBezTo>
                    <a:cubicBezTo>
                      <a:pt x="69" y="34"/>
                      <a:pt x="67" y="33"/>
                      <a:pt x="67" y="34"/>
                    </a:cubicBezTo>
                    <a:cubicBezTo>
                      <a:pt x="66" y="34"/>
                      <a:pt x="65" y="35"/>
                      <a:pt x="63" y="35"/>
                    </a:cubicBezTo>
                    <a:cubicBezTo>
                      <a:pt x="62" y="36"/>
                      <a:pt x="62" y="38"/>
                      <a:pt x="60" y="37"/>
                    </a:cubicBezTo>
                    <a:cubicBezTo>
                      <a:pt x="60" y="37"/>
                      <a:pt x="60" y="37"/>
                      <a:pt x="60" y="37"/>
                    </a:cubicBezTo>
                    <a:cubicBezTo>
                      <a:pt x="58" y="37"/>
                      <a:pt x="58" y="37"/>
                      <a:pt x="58" y="37"/>
                    </a:cubicBezTo>
                    <a:cubicBezTo>
                      <a:pt x="58" y="36"/>
                      <a:pt x="58" y="35"/>
                      <a:pt x="57" y="34"/>
                    </a:cubicBezTo>
                    <a:cubicBezTo>
                      <a:pt x="57" y="34"/>
                      <a:pt x="57" y="34"/>
                      <a:pt x="57" y="33"/>
                    </a:cubicBezTo>
                    <a:cubicBezTo>
                      <a:pt x="57" y="33"/>
                      <a:pt x="56" y="33"/>
                      <a:pt x="56" y="33"/>
                    </a:cubicBezTo>
                    <a:cubicBezTo>
                      <a:pt x="56" y="33"/>
                      <a:pt x="55" y="33"/>
                      <a:pt x="55" y="31"/>
                    </a:cubicBezTo>
                    <a:cubicBezTo>
                      <a:pt x="54" y="30"/>
                      <a:pt x="55" y="28"/>
                      <a:pt x="54" y="28"/>
                    </a:cubicBezTo>
                    <a:cubicBezTo>
                      <a:pt x="53" y="28"/>
                      <a:pt x="51" y="28"/>
                      <a:pt x="50" y="29"/>
                    </a:cubicBezTo>
                    <a:cubicBezTo>
                      <a:pt x="50" y="30"/>
                      <a:pt x="49" y="32"/>
                      <a:pt x="50" y="33"/>
                    </a:cubicBezTo>
                    <a:cubicBezTo>
                      <a:pt x="51" y="34"/>
                      <a:pt x="53" y="36"/>
                      <a:pt x="51" y="35"/>
                    </a:cubicBezTo>
                    <a:cubicBezTo>
                      <a:pt x="49" y="35"/>
                      <a:pt x="47" y="34"/>
                      <a:pt x="46" y="35"/>
                    </a:cubicBezTo>
                    <a:cubicBezTo>
                      <a:pt x="45" y="36"/>
                      <a:pt x="42" y="39"/>
                      <a:pt x="42" y="39"/>
                    </a:cubicBezTo>
                    <a:cubicBezTo>
                      <a:pt x="42" y="39"/>
                      <a:pt x="38" y="39"/>
                      <a:pt x="38" y="40"/>
                    </a:cubicBezTo>
                    <a:cubicBezTo>
                      <a:pt x="38" y="41"/>
                      <a:pt x="39" y="43"/>
                      <a:pt x="37" y="43"/>
                    </a:cubicBezTo>
                    <a:cubicBezTo>
                      <a:pt x="36" y="43"/>
                      <a:pt x="34" y="43"/>
                      <a:pt x="32" y="44"/>
                    </a:cubicBezTo>
                    <a:cubicBezTo>
                      <a:pt x="30" y="44"/>
                      <a:pt x="30" y="45"/>
                      <a:pt x="27" y="45"/>
                    </a:cubicBezTo>
                    <a:cubicBezTo>
                      <a:pt x="25" y="45"/>
                      <a:pt x="25" y="46"/>
                      <a:pt x="27" y="47"/>
                    </a:cubicBezTo>
                    <a:cubicBezTo>
                      <a:pt x="29" y="47"/>
                      <a:pt x="33" y="49"/>
                      <a:pt x="33" y="50"/>
                    </a:cubicBezTo>
                    <a:cubicBezTo>
                      <a:pt x="33" y="52"/>
                      <a:pt x="33" y="54"/>
                      <a:pt x="32" y="56"/>
                    </a:cubicBezTo>
                    <a:cubicBezTo>
                      <a:pt x="32" y="57"/>
                      <a:pt x="28" y="56"/>
                      <a:pt x="26" y="56"/>
                    </a:cubicBezTo>
                    <a:cubicBezTo>
                      <a:pt x="24" y="56"/>
                      <a:pt x="20" y="55"/>
                      <a:pt x="18" y="56"/>
                    </a:cubicBezTo>
                    <a:cubicBezTo>
                      <a:pt x="16" y="57"/>
                      <a:pt x="17" y="61"/>
                      <a:pt x="17" y="62"/>
                    </a:cubicBezTo>
                    <a:cubicBezTo>
                      <a:pt x="18" y="64"/>
                      <a:pt x="17" y="65"/>
                      <a:pt x="17" y="66"/>
                    </a:cubicBezTo>
                    <a:cubicBezTo>
                      <a:pt x="16" y="66"/>
                      <a:pt x="16" y="68"/>
                      <a:pt x="17" y="69"/>
                    </a:cubicBezTo>
                    <a:cubicBezTo>
                      <a:pt x="18" y="70"/>
                      <a:pt x="18" y="72"/>
                      <a:pt x="19" y="72"/>
                    </a:cubicBezTo>
                    <a:cubicBezTo>
                      <a:pt x="20" y="72"/>
                      <a:pt x="22" y="71"/>
                      <a:pt x="23" y="72"/>
                    </a:cubicBezTo>
                    <a:cubicBezTo>
                      <a:pt x="24" y="73"/>
                      <a:pt x="25" y="76"/>
                      <a:pt x="25" y="75"/>
                    </a:cubicBezTo>
                    <a:cubicBezTo>
                      <a:pt x="26" y="74"/>
                      <a:pt x="26" y="72"/>
                      <a:pt x="27" y="72"/>
                    </a:cubicBezTo>
                    <a:cubicBezTo>
                      <a:pt x="28" y="73"/>
                      <a:pt x="30" y="72"/>
                      <a:pt x="32" y="72"/>
                    </a:cubicBezTo>
                    <a:cubicBezTo>
                      <a:pt x="33" y="72"/>
                      <a:pt x="34" y="70"/>
                      <a:pt x="36" y="69"/>
                    </a:cubicBezTo>
                    <a:cubicBezTo>
                      <a:pt x="37" y="68"/>
                      <a:pt x="36" y="68"/>
                      <a:pt x="36" y="67"/>
                    </a:cubicBezTo>
                    <a:cubicBezTo>
                      <a:pt x="35" y="66"/>
                      <a:pt x="37" y="64"/>
                      <a:pt x="38" y="63"/>
                    </a:cubicBezTo>
                    <a:cubicBezTo>
                      <a:pt x="39" y="62"/>
                      <a:pt x="42" y="63"/>
                      <a:pt x="42" y="61"/>
                    </a:cubicBezTo>
                    <a:cubicBezTo>
                      <a:pt x="42" y="60"/>
                      <a:pt x="42" y="57"/>
                      <a:pt x="44" y="57"/>
                    </a:cubicBezTo>
                    <a:cubicBezTo>
                      <a:pt x="45" y="58"/>
                      <a:pt x="47" y="59"/>
                      <a:pt x="48" y="59"/>
                    </a:cubicBezTo>
                    <a:cubicBezTo>
                      <a:pt x="49" y="59"/>
                      <a:pt x="52" y="57"/>
                      <a:pt x="52" y="56"/>
                    </a:cubicBezTo>
                    <a:cubicBezTo>
                      <a:pt x="53" y="56"/>
                      <a:pt x="55" y="56"/>
                      <a:pt x="56" y="58"/>
                    </a:cubicBezTo>
                    <a:cubicBezTo>
                      <a:pt x="56" y="60"/>
                      <a:pt x="59" y="62"/>
                      <a:pt x="60" y="62"/>
                    </a:cubicBezTo>
                    <a:cubicBezTo>
                      <a:pt x="60" y="63"/>
                      <a:pt x="65" y="65"/>
                      <a:pt x="65" y="65"/>
                    </a:cubicBezTo>
                    <a:cubicBezTo>
                      <a:pt x="66" y="66"/>
                      <a:pt x="67" y="68"/>
                      <a:pt x="67" y="69"/>
                    </a:cubicBezTo>
                    <a:cubicBezTo>
                      <a:pt x="68" y="71"/>
                      <a:pt x="70" y="73"/>
                      <a:pt x="70" y="71"/>
                    </a:cubicBezTo>
                    <a:cubicBezTo>
                      <a:pt x="70" y="70"/>
                      <a:pt x="68" y="66"/>
                      <a:pt x="69" y="66"/>
                    </a:cubicBezTo>
                    <a:cubicBezTo>
                      <a:pt x="70" y="66"/>
                      <a:pt x="71" y="66"/>
                      <a:pt x="71" y="66"/>
                    </a:cubicBezTo>
                    <a:cubicBezTo>
                      <a:pt x="71" y="66"/>
                      <a:pt x="68" y="63"/>
                      <a:pt x="67" y="62"/>
                    </a:cubicBezTo>
                    <a:cubicBezTo>
                      <a:pt x="66" y="62"/>
                      <a:pt x="64" y="60"/>
                      <a:pt x="63" y="58"/>
                    </a:cubicBezTo>
                    <a:cubicBezTo>
                      <a:pt x="62" y="56"/>
                      <a:pt x="59" y="56"/>
                      <a:pt x="59" y="54"/>
                    </a:cubicBezTo>
                    <a:cubicBezTo>
                      <a:pt x="59" y="52"/>
                      <a:pt x="62" y="53"/>
                      <a:pt x="63" y="55"/>
                    </a:cubicBezTo>
                    <a:cubicBezTo>
                      <a:pt x="64" y="57"/>
                      <a:pt x="68" y="59"/>
                      <a:pt x="69" y="60"/>
                    </a:cubicBezTo>
                    <a:cubicBezTo>
                      <a:pt x="70" y="62"/>
                      <a:pt x="72" y="62"/>
                      <a:pt x="72" y="64"/>
                    </a:cubicBezTo>
                    <a:cubicBezTo>
                      <a:pt x="73" y="66"/>
                      <a:pt x="74" y="68"/>
                      <a:pt x="75" y="69"/>
                    </a:cubicBezTo>
                    <a:cubicBezTo>
                      <a:pt x="76" y="69"/>
                      <a:pt x="76" y="76"/>
                      <a:pt x="77" y="77"/>
                    </a:cubicBezTo>
                    <a:cubicBezTo>
                      <a:pt x="77" y="78"/>
                      <a:pt x="80" y="75"/>
                      <a:pt x="80" y="74"/>
                    </a:cubicBezTo>
                    <a:cubicBezTo>
                      <a:pt x="81" y="73"/>
                      <a:pt x="83" y="73"/>
                      <a:pt x="83" y="71"/>
                    </a:cubicBezTo>
                    <a:cubicBezTo>
                      <a:pt x="83" y="70"/>
                      <a:pt x="81" y="69"/>
                      <a:pt x="80" y="68"/>
                    </a:cubicBezTo>
                    <a:cubicBezTo>
                      <a:pt x="79" y="67"/>
                      <a:pt x="81" y="67"/>
                      <a:pt x="82" y="66"/>
                    </a:cubicBezTo>
                    <a:cubicBezTo>
                      <a:pt x="83" y="65"/>
                      <a:pt x="84" y="64"/>
                      <a:pt x="85" y="65"/>
                    </a:cubicBezTo>
                    <a:cubicBezTo>
                      <a:pt x="85" y="67"/>
                      <a:pt x="85" y="71"/>
                      <a:pt x="86" y="72"/>
                    </a:cubicBezTo>
                    <a:cubicBezTo>
                      <a:pt x="86" y="73"/>
                      <a:pt x="89" y="74"/>
                      <a:pt x="90" y="75"/>
                    </a:cubicBezTo>
                    <a:cubicBezTo>
                      <a:pt x="90" y="76"/>
                      <a:pt x="93" y="77"/>
                      <a:pt x="93" y="76"/>
                    </a:cubicBezTo>
                    <a:cubicBezTo>
                      <a:pt x="94" y="75"/>
                      <a:pt x="96" y="77"/>
                      <a:pt x="97" y="77"/>
                    </a:cubicBezTo>
                    <a:cubicBezTo>
                      <a:pt x="97" y="77"/>
                      <a:pt x="99" y="77"/>
                      <a:pt x="100" y="76"/>
                    </a:cubicBezTo>
                    <a:cubicBezTo>
                      <a:pt x="101" y="76"/>
                      <a:pt x="102" y="75"/>
                      <a:pt x="102" y="77"/>
                    </a:cubicBezTo>
                    <a:cubicBezTo>
                      <a:pt x="102" y="80"/>
                      <a:pt x="102" y="84"/>
                      <a:pt x="100" y="85"/>
                    </a:cubicBezTo>
                    <a:cubicBezTo>
                      <a:pt x="99" y="87"/>
                      <a:pt x="100" y="88"/>
                      <a:pt x="98" y="88"/>
                    </a:cubicBezTo>
                    <a:cubicBezTo>
                      <a:pt x="98" y="88"/>
                      <a:pt x="97" y="88"/>
                      <a:pt x="97" y="88"/>
                    </a:cubicBezTo>
                    <a:cubicBezTo>
                      <a:pt x="96" y="87"/>
                      <a:pt x="95" y="87"/>
                      <a:pt x="95" y="87"/>
                    </a:cubicBezTo>
                    <a:cubicBezTo>
                      <a:pt x="93" y="87"/>
                      <a:pt x="91" y="87"/>
                      <a:pt x="89" y="90"/>
                    </a:cubicBezTo>
                    <a:cubicBezTo>
                      <a:pt x="88" y="92"/>
                      <a:pt x="87" y="92"/>
                      <a:pt x="87" y="91"/>
                    </a:cubicBezTo>
                    <a:cubicBezTo>
                      <a:pt x="87" y="90"/>
                      <a:pt x="91" y="87"/>
                      <a:pt x="90" y="86"/>
                    </a:cubicBezTo>
                    <a:cubicBezTo>
                      <a:pt x="90" y="85"/>
                      <a:pt x="86" y="86"/>
                      <a:pt x="84" y="85"/>
                    </a:cubicBezTo>
                    <a:cubicBezTo>
                      <a:pt x="82" y="85"/>
                      <a:pt x="81" y="84"/>
                      <a:pt x="79" y="83"/>
                    </a:cubicBezTo>
                    <a:cubicBezTo>
                      <a:pt x="78" y="83"/>
                      <a:pt x="77" y="87"/>
                      <a:pt x="76" y="89"/>
                    </a:cubicBezTo>
                    <a:cubicBezTo>
                      <a:pt x="74" y="91"/>
                      <a:pt x="72" y="88"/>
                      <a:pt x="70" y="87"/>
                    </a:cubicBezTo>
                    <a:cubicBezTo>
                      <a:pt x="69" y="87"/>
                      <a:pt x="66" y="85"/>
                      <a:pt x="66" y="85"/>
                    </a:cubicBezTo>
                    <a:cubicBezTo>
                      <a:pt x="66" y="85"/>
                      <a:pt x="63" y="83"/>
                      <a:pt x="62" y="83"/>
                    </a:cubicBezTo>
                    <a:cubicBezTo>
                      <a:pt x="61" y="83"/>
                      <a:pt x="59" y="81"/>
                      <a:pt x="58" y="80"/>
                    </a:cubicBezTo>
                    <a:cubicBezTo>
                      <a:pt x="57" y="80"/>
                      <a:pt x="55" y="79"/>
                      <a:pt x="57" y="78"/>
                    </a:cubicBezTo>
                    <a:cubicBezTo>
                      <a:pt x="58" y="77"/>
                      <a:pt x="61" y="79"/>
                      <a:pt x="59" y="75"/>
                    </a:cubicBezTo>
                    <a:cubicBezTo>
                      <a:pt x="58" y="70"/>
                      <a:pt x="53" y="71"/>
                      <a:pt x="52" y="71"/>
                    </a:cubicBezTo>
                    <a:cubicBezTo>
                      <a:pt x="51" y="72"/>
                      <a:pt x="43" y="71"/>
                      <a:pt x="42" y="71"/>
                    </a:cubicBezTo>
                    <a:cubicBezTo>
                      <a:pt x="42" y="71"/>
                      <a:pt x="37" y="73"/>
                      <a:pt x="35" y="74"/>
                    </a:cubicBezTo>
                    <a:cubicBezTo>
                      <a:pt x="34" y="75"/>
                      <a:pt x="31" y="76"/>
                      <a:pt x="30" y="76"/>
                    </a:cubicBezTo>
                    <a:cubicBezTo>
                      <a:pt x="30" y="77"/>
                      <a:pt x="26" y="75"/>
                      <a:pt x="24" y="76"/>
                    </a:cubicBezTo>
                    <a:cubicBezTo>
                      <a:pt x="22" y="78"/>
                      <a:pt x="20" y="80"/>
                      <a:pt x="20" y="80"/>
                    </a:cubicBezTo>
                    <a:cubicBezTo>
                      <a:pt x="19" y="80"/>
                      <a:pt x="18" y="81"/>
                      <a:pt x="17" y="84"/>
                    </a:cubicBezTo>
                    <a:cubicBezTo>
                      <a:pt x="16" y="87"/>
                      <a:pt x="17" y="90"/>
                      <a:pt x="15" y="91"/>
                    </a:cubicBezTo>
                    <a:cubicBezTo>
                      <a:pt x="13" y="92"/>
                      <a:pt x="9" y="94"/>
                      <a:pt x="8" y="95"/>
                    </a:cubicBezTo>
                    <a:cubicBezTo>
                      <a:pt x="6" y="97"/>
                      <a:pt x="5" y="103"/>
                      <a:pt x="3" y="106"/>
                    </a:cubicBezTo>
                    <a:cubicBezTo>
                      <a:pt x="2" y="109"/>
                      <a:pt x="3" y="111"/>
                      <a:pt x="4" y="113"/>
                    </a:cubicBezTo>
                    <a:cubicBezTo>
                      <a:pt x="4" y="115"/>
                      <a:pt x="5" y="118"/>
                      <a:pt x="3" y="121"/>
                    </a:cubicBezTo>
                    <a:cubicBezTo>
                      <a:pt x="1" y="124"/>
                      <a:pt x="2" y="125"/>
                      <a:pt x="1" y="126"/>
                    </a:cubicBezTo>
                    <a:cubicBezTo>
                      <a:pt x="0" y="126"/>
                      <a:pt x="2" y="127"/>
                      <a:pt x="2" y="129"/>
                    </a:cubicBezTo>
                    <a:cubicBezTo>
                      <a:pt x="2" y="131"/>
                      <a:pt x="0" y="133"/>
                      <a:pt x="4" y="135"/>
                    </a:cubicBezTo>
                    <a:cubicBezTo>
                      <a:pt x="7" y="137"/>
                      <a:pt x="10" y="137"/>
                      <a:pt x="11" y="139"/>
                    </a:cubicBezTo>
                    <a:cubicBezTo>
                      <a:pt x="12" y="142"/>
                      <a:pt x="15" y="148"/>
                      <a:pt x="15" y="148"/>
                    </a:cubicBezTo>
                    <a:cubicBezTo>
                      <a:pt x="15" y="148"/>
                      <a:pt x="18" y="151"/>
                      <a:pt x="20" y="152"/>
                    </a:cubicBezTo>
                    <a:cubicBezTo>
                      <a:pt x="21" y="154"/>
                      <a:pt x="22" y="153"/>
                      <a:pt x="22" y="151"/>
                    </a:cubicBezTo>
                    <a:cubicBezTo>
                      <a:pt x="22" y="150"/>
                      <a:pt x="24" y="150"/>
                      <a:pt x="27" y="150"/>
                    </a:cubicBezTo>
                    <a:cubicBezTo>
                      <a:pt x="29" y="150"/>
                      <a:pt x="31" y="150"/>
                      <a:pt x="33" y="150"/>
                    </a:cubicBezTo>
                    <a:cubicBezTo>
                      <a:pt x="36" y="149"/>
                      <a:pt x="38" y="146"/>
                      <a:pt x="39" y="145"/>
                    </a:cubicBezTo>
                    <a:cubicBezTo>
                      <a:pt x="39" y="145"/>
                      <a:pt x="43" y="144"/>
                      <a:pt x="45" y="146"/>
                    </a:cubicBezTo>
                    <a:cubicBezTo>
                      <a:pt x="47" y="148"/>
                      <a:pt x="47" y="150"/>
                      <a:pt x="48" y="151"/>
                    </a:cubicBezTo>
                    <a:cubicBezTo>
                      <a:pt x="49" y="153"/>
                      <a:pt x="51" y="152"/>
                      <a:pt x="53" y="150"/>
                    </a:cubicBezTo>
                    <a:cubicBezTo>
                      <a:pt x="54" y="149"/>
                      <a:pt x="54" y="149"/>
                      <a:pt x="55" y="151"/>
                    </a:cubicBezTo>
                    <a:cubicBezTo>
                      <a:pt x="57" y="152"/>
                      <a:pt x="58" y="153"/>
                      <a:pt x="56" y="155"/>
                    </a:cubicBezTo>
                    <a:cubicBezTo>
                      <a:pt x="55" y="157"/>
                      <a:pt x="55" y="159"/>
                      <a:pt x="54" y="162"/>
                    </a:cubicBezTo>
                    <a:cubicBezTo>
                      <a:pt x="53" y="165"/>
                      <a:pt x="55" y="165"/>
                      <a:pt x="57" y="166"/>
                    </a:cubicBezTo>
                    <a:cubicBezTo>
                      <a:pt x="59" y="167"/>
                      <a:pt x="60" y="175"/>
                      <a:pt x="61" y="176"/>
                    </a:cubicBezTo>
                    <a:cubicBezTo>
                      <a:pt x="62" y="178"/>
                      <a:pt x="60" y="182"/>
                      <a:pt x="61" y="184"/>
                    </a:cubicBezTo>
                    <a:cubicBezTo>
                      <a:pt x="62" y="186"/>
                      <a:pt x="63" y="187"/>
                      <a:pt x="61" y="189"/>
                    </a:cubicBezTo>
                    <a:cubicBezTo>
                      <a:pt x="60" y="190"/>
                      <a:pt x="58" y="192"/>
                      <a:pt x="58" y="196"/>
                    </a:cubicBezTo>
                    <a:cubicBezTo>
                      <a:pt x="57" y="200"/>
                      <a:pt x="58" y="202"/>
                      <a:pt x="58" y="203"/>
                    </a:cubicBezTo>
                    <a:cubicBezTo>
                      <a:pt x="59" y="204"/>
                      <a:pt x="60" y="208"/>
                      <a:pt x="61" y="209"/>
                    </a:cubicBezTo>
                    <a:cubicBezTo>
                      <a:pt x="62" y="210"/>
                      <a:pt x="64" y="212"/>
                      <a:pt x="64" y="214"/>
                    </a:cubicBezTo>
                    <a:cubicBezTo>
                      <a:pt x="64" y="216"/>
                      <a:pt x="61" y="219"/>
                      <a:pt x="62" y="220"/>
                    </a:cubicBezTo>
                    <a:cubicBezTo>
                      <a:pt x="63" y="221"/>
                      <a:pt x="63" y="222"/>
                      <a:pt x="64" y="224"/>
                    </a:cubicBezTo>
                    <a:cubicBezTo>
                      <a:pt x="66" y="225"/>
                      <a:pt x="66" y="228"/>
                      <a:pt x="66" y="228"/>
                    </a:cubicBezTo>
                    <a:cubicBezTo>
                      <a:pt x="66" y="228"/>
                      <a:pt x="66" y="229"/>
                      <a:pt x="66" y="230"/>
                    </a:cubicBezTo>
                    <a:cubicBezTo>
                      <a:pt x="66" y="232"/>
                      <a:pt x="66" y="233"/>
                      <a:pt x="67" y="234"/>
                    </a:cubicBezTo>
                    <a:cubicBezTo>
                      <a:pt x="69" y="235"/>
                      <a:pt x="70" y="235"/>
                      <a:pt x="70" y="234"/>
                    </a:cubicBezTo>
                    <a:cubicBezTo>
                      <a:pt x="71" y="233"/>
                      <a:pt x="75" y="231"/>
                      <a:pt x="77" y="231"/>
                    </a:cubicBezTo>
                    <a:cubicBezTo>
                      <a:pt x="79" y="231"/>
                      <a:pt x="81" y="231"/>
                      <a:pt x="83" y="230"/>
                    </a:cubicBezTo>
                    <a:cubicBezTo>
                      <a:pt x="85" y="228"/>
                      <a:pt x="89" y="224"/>
                      <a:pt x="90" y="223"/>
                    </a:cubicBezTo>
                    <a:cubicBezTo>
                      <a:pt x="91" y="221"/>
                      <a:pt x="94" y="219"/>
                      <a:pt x="94" y="218"/>
                    </a:cubicBezTo>
                    <a:cubicBezTo>
                      <a:pt x="93" y="216"/>
                      <a:pt x="92" y="214"/>
                      <a:pt x="93" y="214"/>
                    </a:cubicBezTo>
                    <a:cubicBezTo>
                      <a:pt x="94" y="213"/>
                      <a:pt x="98" y="212"/>
                      <a:pt x="98" y="211"/>
                    </a:cubicBezTo>
                    <a:cubicBezTo>
                      <a:pt x="99" y="210"/>
                      <a:pt x="98" y="206"/>
                      <a:pt x="98" y="205"/>
                    </a:cubicBezTo>
                    <a:cubicBezTo>
                      <a:pt x="98" y="204"/>
                      <a:pt x="99" y="202"/>
                      <a:pt x="100" y="200"/>
                    </a:cubicBezTo>
                    <a:cubicBezTo>
                      <a:pt x="101" y="198"/>
                      <a:pt x="104" y="196"/>
                      <a:pt x="105" y="195"/>
                    </a:cubicBezTo>
                    <a:cubicBezTo>
                      <a:pt x="105" y="195"/>
                      <a:pt x="108" y="192"/>
                      <a:pt x="108" y="190"/>
                    </a:cubicBezTo>
                    <a:cubicBezTo>
                      <a:pt x="109" y="187"/>
                      <a:pt x="108" y="184"/>
                      <a:pt x="109" y="183"/>
                    </a:cubicBezTo>
                    <a:cubicBezTo>
                      <a:pt x="109" y="182"/>
                      <a:pt x="109" y="181"/>
                      <a:pt x="108" y="179"/>
                    </a:cubicBezTo>
                    <a:cubicBezTo>
                      <a:pt x="107" y="178"/>
                      <a:pt x="107" y="174"/>
                      <a:pt x="107" y="174"/>
                    </a:cubicBezTo>
                    <a:cubicBezTo>
                      <a:pt x="106" y="173"/>
                      <a:pt x="107" y="168"/>
                      <a:pt x="108" y="168"/>
                    </a:cubicBezTo>
                    <a:cubicBezTo>
                      <a:pt x="109" y="167"/>
                      <a:pt x="111" y="163"/>
                      <a:pt x="112" y="162"/>
                    </a:cubicBezTo>
                    <a:cubicBezTo>
                      <a:pt x="113" y="160"/>
                      <a:pt x="116" y="154"/>
                      <a:pt x="117" y="154"/>
                    </a:cubicBezTo>
                    <a:cubicBezTo>
                      <a:pt x="119" y="153"/>
                      <a:pt x="121" y="150"/>
                      <a:pt x="121" y="149"/>
                    </a:cubicBezTo>
                    <a:cubicBezTo>
                      <a:pt x="121" y="147"/>
                      <a:pt x="125" y="140"/>
                      <a:pt x="125" y="139"/>
                    </a:cubicBezTo>
                    <a:cubicBezTo>
                      <a:pt x="125" y="138"/>
                      <a:pt x="126" y="133"/>
                      <a:pt x="126" y="132"/>
                    </a:cubicBezTo>
                    <a:cubicBezTo>
                      <a:pt x="125" y="131"/>
                      <a:pt x="121" y="134"/>
                      <a:pt x="120" y="134"/>
                    </a:cubicBezTo>
                    <a:cubicBezTo>
                      <a:pt x="119" y="134"/>
                      <a:pt x="118" y="136"/>
                      <a:pt x="116" y="136"/>
                    </a:cubicBezTo>
                    <a:cubicBezTo>
                      <a:pt x="114" y="136"/>
                      <a:pt x="115" y="133"/>
                      <a:pt x="114" y="132"/>
                    </a:cubicBezTo>
                    <a:cubicBezTo>
                      <a:pt x="114" y="131"/>
                      <a:pt x="112" y="127"/>
                      <a:pt x="112" y="126"/>
                    </a:cubicBezTo>
                    <a:cubicBezTo>
                      <a:pt x="111" y="126"/>
                      <a:pt x="110" y="124"/>
                      <a:pt x="109" y="122"/>
                    </a:cubicBezTo>
                    <a:cubicBezTo>
                      <a:pt x="108" y="119"/>
                      <a:pt x="106" y="118"/>
                      <a:pt x="104" y="116"/>
                    </a:cubicBezTo>
                    <a:cubicBezTo>
                      <a:pt x="103" y="114"/>
                      <a:pt x="105" y="109"/>
                      <a:pt x="103" y="106"/>
                    </a:cubicBezTo>
                    <a:cubicBezTo>
                      <a:pt x="102" y="103"/>
                      <a:pt x="101" y="100"/>
                      <a:pt x="100" y="97"/>
                    </a:cubicBezTo>
                    <a:cubicBezTo>
                      <a:pt x="100" y="97"/>
                      <a:pt x="100" y="96"/>
                      <a:pt x="99" y="95"/>
                    </a:cubicBezTo>
                    <a:cubicBezTo>
                      <a:pt x="101" y="95"/>
                      <a:pt x="103" y="94"/>
                      <a:pt x="103" y="95"/>
                    </a:cubicBezTo>
                    <a:cubicBezTo>
                      <a:pt x="103" y="97"/>
                      <a:pt x="105" y="100"/>
                      <a:pt x="105" y="102"/>
                    </a:cubicBezTo>
                    <a:cubicBezTo>
                      <a:pt x="105" y="104"/>
                      <a:pt x="107" y="103"/>
                      <a:pt x="107" y="105"/>
                    </a:cubicBezTo>
                    <a:cubicBezTo>
                      <a:pt x="107" y="107"/>
                      <a:pt x="108" y="112"/>
                      <a:pt x="109" y="112"/>
                    </a:cubicBezTo>
                    <a:cubicBezTo>
                      <a:pt x="109" y="113"/>
                      <a:pt x="112" y="116"/>
                      <a:pt x="112" y="117"/>
                    </a:cubicBezTo>
                    <a:cubicBezTo>
                      <a:pt x="113" y="118"/>
                      <a:pt x="113" y="120"/>
                      <a:pt x="113" y="123"/>
                    </a:cubicBezTo>
                    <a:cubicBezTo>
                      <a:pt x="114" y="126"/>
                      <a:pt x="114" y="129"/>
                      <a:pt x="115" y="130"/>
                    </a:cubicBezTo>
                    <a:cubicBezTo>
                      <a:pt x="116" y="131"/>
                      <a:pt x="120" y="129"/>
                      <a:pt x="120" y="128"/>
                    </a:cubicBezTo>
                    <a:cubicBezTo>
                      <a:pt x="121" y="128"/>
                      <a:pt x="125" y="125"/>
                      <a:pt x="126" y="125"/>
                    </a:cubicBezTo>
                    <a:cubicBezTo>
                      <a:pt x="127" y="124"/>
                      <a:pt x="127" y="123"/>
                      <a:pt x="129" y="122"/>
                    </a:cubicBezTo>
                    <a:cubicBezTo>
                      <a:pt x="131" y="122"/>
                      <a:pt x="132" y="120"/>
                      <a:pt x="133" y="118"/>
                    </a:cubicBezTo>
                    <a:cubicBezTo>
                      <a:pt x="134" y="117"/>
                      <a:pt x="135" y="113"/>
                      <a:pt x="136" y="112"/>
                    </a:cubicBezTo>
                    <a:cubicBezTo>
                      <a:pt x="136" y="111"/>
                      <a:pt x="137" y="110"/>
                      <a:pt x="136" y="108"/>
                    </a:cubicBezTo>
                    <a:cubicBezTo>
                      <a:pt x="136" y="107"/>
                      <a:pt x="134" y="105"/>
                      <a:pt x="133" y="105"/>
                    </a:cubicBezTo>
                    <a:cubicBezTo>
                      <a:pt x="132" y="104"/>
                      <a:pt x="132" y="102"/>
                      <a:pt x="132" y="102"/>
                    </a:cubicBezTo>
                    <a:cubicBezTo>
                      <a:pt x="131" y="102"/>
                      <a:pt x="131" y="103"/>
                      <a:pt x="130" y="104"/>
                    </a:cubicBezTo>
                    <a:cubicBezTo>
                      <a:pt x="129" y="105"/>
                      <a:pt x="128" y="107"/>
                      <a:pt x="127" y="106"/>
                    </a:cubicBezTo>
                    <a:cubicBezTo>
                      <a:pt x="127" y="106"/>
                      <a:pt x="128" y="105"/>
                      <a:pt x="126" y="103"/>
                    </a:cubicBezTo>
                    <a:cubicBezTo>
                      <a:pt x="125" y="102"/>
                      <a:pt x="125" y="101"/>
                      <a:pt x="125" y="100"/>
                    </a:cubicBezTo>
                    <a:cubicBezTo>
                      <a:pt x="125" y="99"/>
                      <a:pt x="122" y="96"/>
                      <a:pt x="122" y="94"/>
                    </a:cubicBezTo>
                    <a:cubicBezTo>
                      <a:pt x="121" y="92"/>
                      <a:pt x="123" y="90"/>
                      <a:pt x="124" y="91"/>
                    </a:cubicBezTo>
                    <a:cubicBezTo>
                      <a:pt x="125" y="93"/>
                      <a:pt x="125" y="96"/>
                      <a:pt x="127" y="97"/>
                    </a:cubicBezTo>
                    <a:cubicBezTo>
                      <a:pt x="128" y="98"/>
                      <a:pt x="129" y="100"/>
                      <a:pt x="130" y="101"/>
                    </a:cubicBezTo>
                    <a:cubicBezTo>
                      <a:pt x="131" y="101"/>
                      <a:pt x="132" y="99"/>
                      <a:pt x="133" y="99"/>
                    </a:cubicBezTo>
                    <a:cubicBezTo>
                      <a:pt x="133" y="99"/>
                      <a:pt x="134" y="103"/>
                      <a:pt x="135" y="103"/>
                    </a:cubicBezTo>
                    <a:cubicBezTo>
                      <a:pt x="136" y="104"/>
                      <a:pt x="139" y="104"/>
                      <a:pt x="139" y="104"/>
                    </a:cubicBezTo>
                    <a:cubicBezTo>
                      <a:pt x="140" y="104"/>
                      <a:pt x="142" y="105"/>
                      <a:pt x="142" y="104"/>
                    </a:cubicBezTo>
                    <a:cubicBezTo>
                      <a:pt x="142" y="103"/>
                      <a:pt x="146" y="101"/>
                      <a:pt x="146" y="101"/>
                    </a:cubicBezTo>
                    <a:cubicBezTo>
                      <a:pt x="146" y="101"/>
                      <a:pt x="146" y="100"/>
                      <a:pt x="146" y="98"/>
                    </a:cubicBezTo>
                    <a:cubicBezTo>
                      <a:pt x="140" y="67"/>
                      <a:pt x="124" y="39"/>
                      <a:pt x="103" y="18"/>
                    </a:cubicBezTo>
                    <a:cubicBezTo>
                      <a:pt x="102" y="18"/>
                      <a:pt x="102" y="18"/>
                      <a:pt x="101" y="17"/>
                    </a:cubicBezTo>
                    <a:cubicBezTo>
                      <a:pt x="99" y="16"/>
                      <a:pt x="99" y="16"/>
                      <a:pt x="99" y="17"/>
                    </a:cubicBezTo>
                    <a:cubicBezTo>
                      <a:pt x="98" y="17"/>
                      <a:pt x="97" y="18"/>
                      <a:pt x="96" y="17"/>
                    </a:cubicBezTo>
                    <a:cubicBezTo>
                      <a:pt x="96" y="15"/>
                      <a:pt x="96" y="15"/>
                      <a:pt x="95" y="14"/>
                    </a:cubicBezTo>
                    <a:cubicBezTo>
                      <a:pt x="94" y="13"/>
                      <a:pt x="95" y="13"/>
                      <a:pt x="96" y="13"/>
                    </a:cubicBezTo>
                    <a:cubicBezTo>
                      <a:pt x="97" y="14"/>
                      <a:pt x="98" y="14"/>
                      <a:pt x="99" y="14"/>
                    </a:cubicBezTo>
                    <a:cubicBezTo>
                      <a:pt x="95" y="11"/>
                      <a:pt x="92" y="8"/>
                      <a:pt x="88" y="5"/>
                    </a:cubicBezTo>
                    <a:cubicBezTo>
                      <a:pt x="88" y="5"/>
                      <a:pt x="88" y="5"/>
                      <a:pt x="88" y="5"/>
                    </a:cubicBezTo>
                    <a:cubicBezTo>
                      <a:pt x="86" y="5"/>
                      <a:pt x="78" y="0"/>
                      <a:pt x="74" y="1"/>
                    </a:cubicBezTo>
                    <a:close/>
                    <a:moveTo>
                      <a:pt x="99" y="159"/>
                    </a:moveTo>
                    <a:cubicBezTo>
                      <a:pt x="100" y="160"/>
                      <a:pt x="98" y="165"/>
                      <a:pt x="96" y="165"/>
                    </a:cubicBezTo>
                    <a:cubicBezTo>
                      <a:pt x="95" y="165"/>
                      <a:pt x="96" y="160"/>
                      <a:pt x="96" y="159"/>
                    </a:cubicBezTo>
                    <a:cubicBezTo>
                      <a:pt x="97" y="158"/>
                      <a:pt x="99" y="158"/>
                      <a:pt x="99" y="159"/>
                    </a:cubicBezTo>
                    <a:close/>
                    <a:moveTo>
                      <a:pt x="118" y="56"/>
                    </a:moveTo>
                    <a:cubicBezTo>
                      <a:pt x="119" y="55"/>
                      <a:pt x="121" y="57"/>
                      <a:pt x="122" y="56"/>
                    </a:cubicBezTo>
                    <a:cubicBezTo>
                      <a:pt x="123" y="56"/>
                      <a:pt x="124" y="55"/>
                      <a:pt x="124" y="54"/>
                    </a:cubicBezTo>
                    <a:cubicBezTo>
                      <a:pt x="125" y="54"/>
                      <a:pt x="127" y="55"/>
                      <a:pt x="127" y="56"/>
                    </a:cubicBezTo>
                    <a:cubicBezTo>
                      <a:pt x="128" y="57"/>
                      <a:pt x="129" y="59"/>
                      <a:pt x="129" y="60"/>
                    </a:cubicBezTo>
                    <a:cubicBezTo>
                      <a:pt x="128" y="60"/>
                      <a:pt x="126" y="60"/>
                      <a:pt x="126" y="59"/>
                    </a:cubicBezTo>
                    <a:cubicBezTo>
                      <a:pt x="125" y="58"/>
                      <a:pt x="123" y="59"/>
                      <a:pt x="123" y="61"/>
                    </a:cubicBezTo>
                    <a:cubicBezTo>
                      <a:pt x="123" y="63"/>
                      <a:pt x="124" y="62"/>
                      <a:pt x="124" y="62"/>
                    </a:cubicBezTo>
                    <a:cubicBezTo>
                      <a:pt x="125" y="63"/>
                      <a:pt x="125" y="64"/>
                      <a:pt x="126" y="66"/>
                    </a:cubicBezTo>
                    <a:cubicBezTo>
                      <a:pt x="126" y="67"/>
                      <a:pt x="127" y="66"/>
                      <a:pt x="128" y="67"/>
                    </a:cubicBezTo>
                    <a:cubicBezTo>
                      <a:pt x="128" y="68"/>
                      <a:pt x="126" y="69"/>
                      <a:pt x="127" y="70"/>
                    </a:cubicBezTo>
                    <a:cubicBezTo>
                      <a:pt x="128" y="72"/>
                      <a:pt x="129" y="76"/>
                      <a:pt x="129" y="77"/>
                    </a:cubicBezTo>
                    <a:cubicBezTo>
                      <a:pt x="129" y="78"/>
                      <a:pt x="127" y="78"/>
                      <a:pt x="126" y="78"/>
                    </a:cubicBezTo>
                    <a:cubicBezTo>
                      <a:pt x="125" y="78"/>
                      <a:pt x="122" y="76"/>
                      <a:pt x="122" y="76"/>
                    </a:cubicBezTo>
                    <a:cubicBezTo>
                      <a:pt x="121" y="75"/>
                      <a:pt x="120" y="71"/>
                      <a:pt x="121" y="71"/>
                    </a:cubicBezTo>
                    <a:cubicBezTo>
                      <a:pt x="122" y="71"/>
                      <a:pt x="122" y="71"/>
                      <a:pt x="124" y="69"/>
                    </a:cubicBezTo>
                    <a:cubicBezTo>
                      <a:pt x="125" y="68"/>
                      <a:pt x="122" y="67"/>
                      <a:pt x="121" y="66"/>
                    </a:cubicBezTo>
                    <a:cubicBezTo>
                      <a:pt x="120" y="66"/>
                      <a:pt x="118" y="62"/>
                      <a:pt x="117" y="60"/>
                    </a:cubicBezTo>
                    <a:cubicBezTo>
                      <a:pt x="117" y="59"/>
                      <a:pt x="117" y="57"/>
                      <a:pt x="118" y="56"/>
                    </a:cubicBezTo>
                    <a:close/>
                    <a:moveTo>
                      <a:pt x="94" y="25"/>
                    </a:moveTo>
                    <a:cubicBezTo>
                      <a:pt x="93" y="26"/>
                      <a:pt x="89" y="24"/>
                      <a:pt x="89" y="23"/>
                    </a:cubicBezTo>
                    <a:cubicBezTo>
                      <a:pt x="90" y="20"/>
                      <a:pt x="94" y="24"/>
                      <a:pt x="94" y="25"/>
                    </a:cubicBezTo>
                    <a:close/>
                    <a:moveTo>
                      <a:pt x="91" y="54"/>
                    </a:moveTo>
                    <a:cubicBezTo>
                      <a:pt x="92" y="53"/>
                      <a:pt x="93" y="53"/>
                      <a:pt x="94" y="53"/>
                    </a:cubicBezTo>
                    <a:cubicBezTo>
                      <a:pt x="95" y="53"/>
                      <a:pt x="97" y="57"/>
                      <a:pt x="97" y="58"/>
                    </a:cubicBezTo>
                    <a:cubicBezTo>
                      <a:pt x="98" y="59"/>
                      <a:pt x="99" y="57"/>
                      <a:pt x="99" y="57"/>
                    </a:cubicBezTo>
                    <a:cubicBezTo>
                      <a:pt x="100" y="57"/>
                      <a:pt x="101" y="56"/>
                      <a:pt x="101" y="55"/>
                    </a:cubicBezTo>
                    <a:cubicBezTo>
                      <a:pt x="101" y="54"/>
                      <a:pt x="102" y="54"/>
                      <a:pt x="103" y="54"/>
                    </a:cubicBezTo>
                    <a:cubicBezTo>
                      <a:pt x="105" y="54"/>
                      <a:pt x="104" y="55"/>
                      <a:pt x="103" y="55"/>
                    </a:cubicBezTo>
                    <a:cubicBezTo>
                      <a:pt x="102" y="56"/>
                      <a:pt x="102" y="57"/>
                      <a:pt x="104" y="57"/>
                    </a:cubicBezTo>
                    <a:cubicBezTo>
                      <a:pt x="106" y="58"/>
                      <a:pt x="107" y="60"/>
                      <a:pt x="109" y="62"/>
                    </a:cubicBezTo>
                    <a:cubicBezTo>
                      <a:pt x="111" y="63"/>
                      <a:pt x="111" y="66"/>
                      <a:pt x="110" y="66"/>
                    </a:cubicBezTo>
                    <a:cubicBezTo>
                      <a:pt x="109" y="67"/>
                      <a:pt x="106" y="67"/>
                      <a:pt x="105" y="66"/>
                    </a:cubicBezTo>
                    <a:cubicBezTo>
                      <a:pt x="104" y="66"/>
                      <a:pt x="102" y="64"/>
                      <a:pt x="100" y="64"/>
                    </a:cubicBezTo>
                    <a:cubicBezTo>
                      <a:pt x="98" y="63"/>
                      <a:pt x="96" y="63"/>
                      <a:pt x="95" y="64"/>
                    </a:cubicBezTo>
                    <a:cubicBezTo>
                      <a:pt x="95" y="66"/>
                      <a:pt x="92" y="65"/>
                      <a:pt x="91" y="65"/>
                    </a:cubicBezTo>
                    <a:cubicBezTo>
                      <a:pt x="90" y="65"/>
                      <a:pt x="89" y="67"/>
                      <a:pt x="88" y="66"/>
                    </a:cubicBezTo>
                    <a:cubicBezTo>
                      <a:pt x="88" y="66"/>
                      <a:pt x="89" y="62"/>
                      <a:pt x="88" y="62"/>
                    </a:cubicBezTo>
                    <a:cubicBezTo>
                      <a:pt x="87" y="62"/>
                      <a:pt x="88" y="59"/>
                      <a:pt x="89" y="59"/>
                    </a:cubicBezTo>
                    <a:cubicBezTo>
                      <a:pt x="90" y="58"/>
                      <a:pt x="91" y="56"/>
                      <a:pt x="91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" name="íṧļiďé"/>
              <p:cNvSpPr/>
              <p:nvPr/>
            </p:nvSpPr>
            <p:spPr bwMode="auto">
              <a:xfrm>
                <a:off x="6604624" y="4184858"/>
                <a:ext cx="22901" cy="30535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4 h 4"/>
                  <a:gd name="T4" fmla="*/ 1 w 3"/>
                  <a:gd name="T5" fmla="*/ 2 h 4"/>
                  <a:gd name="T6" fmla="*/ 0 w 3"/>
                  <a:gd name="T7" fmla="*/ 0 h 4"/>
                  <a:gd name="T8" fmla="*/ 0 w 3"/>
                  <a:gd name="T9" fmla="*/ 0 h 4"/>
                  <a:gd name="T10" fmla="*/ 0 w 3"/>
                  <a:gd name="T11" fmla="*/ 1 h 4"/>
                  <a:gd name="T12" fmla="*/ 1 w 3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4"/>
                      <a:pt x="1" y="4"/>
                      <a:pt x="3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2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" name="îSľíďè"/>
              <p:cNvSpPr>
                <a:spLocks noChangeAspect="1"/>
              </p:cNvSpPr>
              <p:nvPr/>
            </p:nvSpPr>
            <p:spPr>
              <a:xfrm>
                <a:off x="4359424" y="4920678"/>
                <a:ext cx="152400" cy="152400"/>
              </a:xfrm>
              <a:prstGeom prst="ellipse">
                <a:avLst/>
              </a:prstGeom>
              <a:solidFill>
                <a:srgbClr val="5B9BD5">
                  <a:lumMod val="10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" name="isḻíḑe"/>
              <p:cNvSpPr>
                <a:spLocks noChangeAspect="1"/>
              </p:cNvSpPr>
              <p:nvPr/>
            </p:nvSpPr>
            <p:spPr>
              <a:xfrm>
                <a:off x="4875327" y="3692215"/>
                <a:ext cx="152400" cy="152400"/>
              </a:xfrm>
              <a:prstGeom prst="ellipse">
                <a:avLst/>
              </a:prstGeom>
              <a:solidFill>
                <a:srgbClr val="ED7D31">
                  <a:lumMod val="10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" name="ïṩḷîďè"/>
              <p:cNvSpPr>
                <a:spLocks noChangeAspect="1"/>
              </p:cNvSpPr>
              <p:nvPr/>
            </p:nvSpPr>
            <p:spPr>
              <a:xfrm>
                <a:off x="7183969" y="3692215"/>
                <a:ext cx="152400" cy="152400"/>
              </a:xfrm>
              <a:prstGeom prst="ellipse">
                <a:avLst/>
              </a:prstGeom>
              <a:solidFill>
                <a:srgbClr val="FFC000">
                  <a:lumMod val="10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148" name="文本框 147"/>
          <p:cNvSpPr txBox="1"/>
          <p:nvPr/>
        </p:nvSpPr>
        <p:spPr>
          <a:xfrm>
            <a:off x="1346200" y="1113155"/>
            <a:ext cx="3315335" cy="6451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我们提供给你</a:t>
            </a:r>
          </a:p>
        </p:txBody>
      </p:sp>
      <p:sp>
        <p:nvSpPr>
          <p:cNvPr id="150" name="ïṩḻïdè"/>
          <p:cNvSpPr/>
          <p:nvPr/>
        </p:nvSpPr>
        <p:spPr bwMode="auto">
          <a:xfrm rot="21540000">
            <a:off x="776671" y="2973622"/>
            <a:ext cx="725091" cy="726282"/>
          </a:xfrm>
          <a:prstGeom prst="ellipse">
            <a:avLst/>
          </a:prstGeom>
          <a:solidFill>
            <a:srgbClr val="ED7D31">
              <a:lumMod val="100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b="1"/>
              <a:t>知识</a:t>
            </a:r>
          </a:p>
        </p:txBody>
      </p:sp>
      <p:sp>
        <p:nvSpPr>
          <p:cNvPr id="151" name="íṥḷïḓe"/>
          <p:cNvSpPr/>
          <p:nvPr/>
        </p:nvSpPr>
        <p:spPr bwMode="auto">
          <a:xfrm>
            <a:off x="482600" y="4857750"/>
            <a:ext cx="789940" cy="676275"/>
          </a:xfrm>
          <a:prstGeom prst="ellipse">
            <a:avLst/>
          </a:prstGeom>
          <a:solidFill>
            <a:srgbClr val="5B9B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r>
              <a:rPr lang="zh-CN" b="1"/>
              <a:t>眼界</a:t>
            </a:r>
          </a:p>
        </p:txBody>
      </p:sp>
      <p:sp>
        <p:nvSpPr>
          <p:cNvPr id="152" name="iṥľidê"/>
          <p:cNvSpPr/>
          <p:nvPr/>
        </p:nvSpPr>
        <p:spPr bwMode="auto">
          <a:xfrm>
            <a:off x="3494713" y="2853053"/>
            <a:ext cx="726878" cy="728662"/>
          </a:xfrm>
          <a:prstGeom prst="ellipse">
            <a:avLst/>
          </a:prstGeom>
          <a:solidFill>
            <a:srgbClr val="FFC000">
              <a:lumMod val="100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b="1"/>
              <a:t>经验</a:t>
            </a:r>
          </a:p>
        </p:txBody>
      </p:sp>
      <p:sp>
        <p:nvSpPr>
          <p:cNvPr id="154" name="íslîdè"/>
          <p:cNvSpPr/>
          <p:nvPr/>
        </p:nvSpPr>
        <p:spPr bwMode="auto">
          <a:xfrm>
            <a:off x="4514676" y="5229154"/>
            <a:ext cx="725095" cy="728663"/>
          </a:xfrm>
          <a:prstGeom prst="ellipse">
            <a:avLst/>
          </a:prstGeom>
          <a:solidFill>
            <a:srgbClr val="70AD47">
              <a:lumMod val="60000"/>
              <a:lumOff val="40000"/>
            </a:srgbClr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b="1"/>
              <a:t>团队</a:t>
            </a:r>
          </a:p>
        </p:txBody>
      </p:sp>
      <p:sp>
        <p:nvSpPr>
          <p:cNvPr id="156" name="ïŝlíḓè"/>
          <p:cNvSpPr>
            <a:spLocks noChangeAspect="1"/>
          </p:cNvSpPr>
          <p:nvPr/>
        </p:nvSpPr>
        <p:spPr>
          <a:xfrm>
            <a:off x="4661443" y="4690111"/>
            <a:ext cx="114300" cy="114300"/>
          </a:xfrm>
          <a:prstGeom prst="ellipse">
            <a:avLst/>
          </a:prstGeom>
          <a:solidFill>
            <a:srgbClr val="A5A5A5">
              <a:lumMod val="10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/>
            <a:endParaRPr/>
          </a:p>
        </p:txBody>
      </p:sp>
      <p:cxnSp>
        <p:nvCxnSpPr>
          <p:cNvPr id="158" name="直接箭头连接符 157"/>
          <p:cNvCxnSpPr/>
          <p:nvPr/>
        </p:nvCxnSpPr>
        <p:spPr>
          <a:xfrm flipH="1">
            <a:off x="9555480" y="3025140"/>
            <a:ext cx="14605" cy="6807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60" name="直接箭头连接符 159"/>
          <p:cNvCxnSpPr/>
          <p:nvPr/>
        </p:nvCxnSpPr>
        <p:spPr>
          <a:xfrm>
            <a:off x="9533255" y="4437380"/>
            <a:ext cx="0" cy="6242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ldLvl="0" animBg="1"/>
      <p:bldP spid="93" grpId="0" bldLvl="0" animBg="1"/>
      <p:bldP spid="60" grpId="0" bldLvl="0" animBg="1"/>
      <p:bldP spid="11" grpId="0" bldLvl="0" animBg="1"/>
      <p:bldP spid="11" grpId="1" animBg="1"/>
      <p:bldP spid="150" grpId="0" bldLvl="0" animBg="1"/>
      <p:bldP spid="151" grpId="0" bldLvl="0" animBg="1"/>
      <p:bldP spid="152" grpId="0" bldLvl="0" animBg="1"/>
      <p:bldP spid="154" grpId="0" bldLvl="0" animBg="1"/>
      <p:bldP spid="15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C:\Users\中海-人事招聘\Desktop\背景.png背景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>
            <a:off x="16510" y="635"/>
            <a:ext cx="12158980" cy="7092950"/>
          </a:xfrm>
          <a:prstGeom prst="rect">
            <a:avLst/>
          </a:prstGeom>
        </p:spPr>
      </p:pic>
      <p:sp>
        <p:nvSpPr>
          <p:cNvPr id="20" name="矩形: 圆角 19"/>
          <p:cNvSpPr/>
          <p:nvPr/>
        </p:nvSpPr>
        <p:spPr bwMode="auto">
          <a:xfrm>
            <a:off x="6202272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1" name="矩形: 圆角 20"/>
          <p:cNvSpPr/>
          <p:nvPr/>
        </p:nvSpPr>
        <p:spPr bwMode="auto">
          <a:xfrm>
            <a:off x="6785746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2" name="矩形: 圆角 21"/>
          <p:cNvSpPr/>
          <p:nvPr/>
        </p:nvSpPr>
        <p:spPr bwMode="auto">
          <a:xfrm>
            <a:off x="7369220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3" name="矩形: 圆角 22"/>
          <p:cNvSpPr/>
          <p:nvPr/>
        </p:nvSpPr>
        <p:spPr bwMode="auto">
          <a:xfrm>
            <a:off x="8306794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4" name="矩形: 圆角 23"/>
          <p:cNvSpPr/>
          <p:nvPr/>
        </p:nvSpPr>
        <p:spPr bwMode="auto">
          <a:xfrm>
            <a:off x="8834930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 bwMode="auto">
          <a:xfrm>
            <a:off x="9473742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 bwMode="auto">
          <a:xfrm>
            <a:off x="10535908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0" name="矩形: 圆角 39"/>
          <p:cNvSpPr/>
          <p:nvPr/>
        </p:nvSpPr>
        <p:spPr bwMode="auto">
          <a:xfrm>
            <a:off x="11119382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1" name="矩形: 圆角 40"/>
          <p:cNvSpPr/>
          <p:nvPr/>
        </p:nvSpPr>
        <p:spPr bwMode="auto">
          <a:xfrm>
            <a:off x="11702856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2115410" y="1499236"/>
            <a:ext cx="678362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诚信、团结、拼搏、求实、包容、创新、共赢！</a:t>
            </a:r>
          </a:p>
        </p:txBody>
      </p:sp>
      <p:sp>
        <p:nvSpPr>
          <p:cNvPr id="37" name="TextBox 18"/>
          <p:cNvSpPr txBox="1"/>
          <p:nvPr/>
        </p:nvSpPr>
        <p:spPr>
          <a:xfrm>
            <a:off x="2115410" y="2591540"/>
            <a:ext cx="678362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专注电力电子技术，引领产品电磁兼容</a:t>
            </a:r>
          </a:p>
        </p:txBody>
      </p:sp>
      <p:sp>
        <p:nvSpPr>
          <p:cNvPr id="38" name="TextBox 21"/>
          <p:cNvSpPr txBox="1"/>
          <p:nvPr/>
        </p:nvSpPr>
        <p:spPr>
          <a:xfrm>
            <a:off x="2115409" y="3611379"/>
            <a:ext cx="678362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chemeClr val="bg2"/>
                </a:solidFill>
                <a:latin typeface="+mj-ea"/>
                <a:ea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专业化、规范化、精细化、标准化！</a:t>
            </a:r>
          </a:p>
        </p:txBody>
      </p:sp>
      <p:sp>
        <p:nvSpPr>
          <p:cNvPr id="39" name="TextBox 24"/>
          <p:cNvSpPr txBox="1"/>
          <p:nvPr/>
        </p:nvSpPr>
        <p:spPr>
          <a:xfrm>
            <a:off x="2115409" y="4641964"/>
            <a:ext cx="621601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>
                <a:solidFill>
                  <a:schemeClr val="bg2"/>
                </a:solidFill>
                <a:latin typeface="+mj-ea"/>
                <a:ea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国内微电网市场尖端运作商。</a:t>
            </a:r>
          </a:p>
        </p:txBody>
      </p:sp>
      <p:sp>
        <p:nvSpPr>
          <p:cNvPr id="44" name="矩形: 圆角 43"/>
          <p:cNvSpPr/>
          <p:nvPr/>
        </p:nvSpPr>
        <p:spPr bwMode="auto">
          <a:xfrm>
            <a:off x="1248628" y="1284859"/>
            <a:ext cx="775970" cy="773884"/>
          </a:xfrm>
          <a:prstGeom prst="roundRect">
            <a:avLst>
              <a:gd name="adj" fmla="val 8068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5" name="TextBox 10"/>
          <p:cNvSpPr txBox="1"/>
          <p:nvPr/>
        </p:nvSpPr>
        <p:spPr>
          <a:xfrm>
            <a:off x="1281482" y="1329959"/>
            <a:ext cx="710262" cy="70788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</a:defRPr>
            </a:lvl1pPr>
          </a:lstStyle>
          <a:p>
            <a:r>
              <a:rPr lang="zh-CN" altLang="en-US" dirty="0"/>
              <a:t>企业精神</a:t>
            </a:r>
          </a:p>
        </p:txBody>
      </p:sp>
      <p:sp>
        <p:nvSpPr>
          <p:cNvPr id="47" name="矩形: 圆角 46"/>
          <p:cNvSpPr/>
          <p:nvPr/>
        </p:nvSpPr>
        <p:spPr bwMode="auto">
          <a:xfrm>
            <a:off x="1248628" y="2389264"/>
            <a:ext cx="775970" cy="773884"/>
          </a:xfrm>
          <a:prstGeom prst="roundRect">
            <a:avLst>
              <a:gd name="adj" fmla="val 8068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8" name="TextBox 10"/>
          <p:cNvSpPr txBox="1"/>
          <p:nvPr/>
        </p:nvSpPr>
        <p:spPr>
          <a:xfrm>
            <a:off x="1281482" y="2434364"/>
            <a:ext cx="710262" cy="70788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algn="r">
              <a:defRPr>
                <a:solidFill>
                  <a:schemeClr val="accent2"/>
                </a:solidFill>
                <a:latin typeface="+mn-lt"/>
                <a:ea typeface="+mn-ea"/>
                <a:cs typeface="+mn-ea"/>
              </a:defRPr>
            </a:lvl1pPr>
          </a:lstStyle>
          <a:p>
            <a:pPr algn="ctr"/>
            <a:r>
              <a:rPr lang="zh-CN" altLang="en-US"/>
              <a:t>企业使命</a:t>
            </a:r>
            <a:endParaRPr lang="zh-CN" altLang="en-US" dirty="0"/>
          </a:p>
        </p:txBody>
      </p:sp>
      <p:sp>
        <p:nvSpPr>
          <p:cNvPr id="50" name="矩形: 圆角 49"/>
          <p:cNvSpPr/>
          <p:nvPr/>
        </p:nvSpPr>
        <p:spPr bwMode="auto">
          <a:xfrm>
            <a:off x="1243302" y="3411308"/>
            <a:ext cx="775970" cy="773884"/>
          </a:xfrm>
          <a:prstGeom prst="roundRect">
            <a:avLst>
              <a:gd name="adj" fmla="val 8068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51" name="TextBox 10"/>
          <p:cNvSpPr txBox="1"/>
          <p:nvPr/>
        </p:nvSpPr>
        <p:spPr>
          <a:xfrm>
            <a:off x="1276156" y="3456408"/>
            <a:ext cx="710262" cy="70788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+mn-ea"/>
              </a:defRPr>
            </a:lvl1pPr>
          </a:lstStyle>
          <a:p>
            <a:r>
              <a:rPr lang="zh-CN" altLang="en-US"/>
              <a:t>经营方针</a:t>
            </a:r>
            <a:endParaRPr lang="zh-CN" altLang="en-US" dirty="0"/>
          </a:p>
        </p:txBody>
      </p:sp>
      <p:sp>
        <p:nvSpPr>
          <p:cNvPr id="53" name="矩形: 圆角 52"/>
          <p:cNvSpPr/>
          <p:nvPr/>
        </p:nvSpPr>
        <p:spPr bwMode="auto">
          <a:xfrm>
            <a:off x="1243302" y="4467906"/>
            <a:ext cx="775970" cy="773884"/>
          </a:xfrm>
          <a:prstGeom prst="roundRect">
            <a:avLst>
              <a:gd name="adj" fmla="val 8068"/>
            </a:avLst>
          </a:prstGeom>
          <a:gradFill>
            <a:gsLst>
              <a:gs pos="0">
                <a:srgbClr val="585858"/>
              </a:gs>
              <a:gs pos="57000">
                <a:schemeClr val="tx1"/>
              </a:gs>
              <a:gs pos="100000">
                <a:srgbClr val="363636"/>
              </a:gs>
            </a:gsLst>
            <a:lin ang="5400000" scaled="1"/>
          </a:gra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accent2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54" name="TextBox 10"/>
          <p:cNvSpPr txBox="1"/>
          <p:nvPr/>
        </p:nvSpPr>
        <p:spPr>
          <a:xfrm>
            <a:off x="1276156" y="4513006"/>
            <a:ext cx="710262" cy="70788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algn="r">
              <a:defRPr>
                <a:solidFill>
                  <a:schemeClr val="accent2"/>
                </a:solidFill>
                <a:latin typeface="+mn-lt"/>
                <a:ea typeface="+mn-ea"/>
                <a:cs typeface="+mn-ea"/>
              </a:defRPr>
            </a:lvl1pPr>
          </a:lstStyle>
          <a:p>
            <a:pPr algn="ctr"/>
            <a:r>
              <a:rPr lang="zh-CN" altLang="en-US"/>
              <a:t>企业</a:t>
            </a:r>
          </a:p>
          <a:p>
            <a:pPr algn="ctr"/>
            <a:r>
              <a:rPr lang="zh-CN" altLang="en-US"/>
              <a:t>定位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0"/>
            <a:ext cx="3460750" cy="7588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企业文化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4" grpId="0" animBg="1"/>
      <p:bldP spid="45" grpId="0"/>
      <p:bldP spid="47" grpId="0" animBg="1"/>
      <p:bldP spid="48" grpId="0"/>
      <p:bldP spid="50" grpId="0" animBg="1"/>
      <p:bldP spid="51" grpId="0"/>
      <p:bldP spid="53" grpId="0" animBg="1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 bwMode="auto">
          <a:xfrm>
            <a:off x="635" y="2571457"/>
            <a:ext cx="12196763" cy="1714726"/>
          </a:xfrm>
          <a:prstGeom prst="rect">
            <a:avLst/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0" name="矩形: 圆角 19"/>
          <p:cNvSpPr/>
          <p:nvPr/>
        </p:nvSpPr>
        <p:spPr bwMode="auto">
          <a:xfrm>
            <a:off x="6202272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1" name="矩形: 圆角 20"/>
          <p:cNvSpPr/>
          <p:nvPr/>
        </p:nvSpPr>
        <p:spPr bwMode="auto">
          <a:xfrm>
            <a:off x="6785746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2" name="矩形: 圆角 21"/>
          <p:cNvSpPr/>
          <p:nvPr/>
        </p:nvSpPr>
        <p:spPr bwMode="auto">
          <a:xfrm>
            <a:off x="7369220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3" name="矩形: 圆角 22"/>
          <p:cNvSpPr/>
          <p:nvPr/>
        </p:nvSpPr>
        <p:spPr bwMode="auto">
          <a:xfrm>
            <a:off x="8306794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4" name="矩形: 圆角 23"/>
          <p:cNvSpPr/>
          <p:nvPr/>
        </p:nvSpPr>
        <p:spPr bwMode="auto">
          <a:xfrm>
            <a:off x="8890268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 bwMode="auto">
          <a:xfrm>
            <a:off x="9473742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 bwMode="auto">
          <a:xfrm>
            <a:off x="10535908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0" name="矩形: 圆角 39"/>
          <p:cNvSpPr/>
          <p:nvPr/>
        </p:nvSpPr>
        <p:spPr bwMode="auto">
          <a:xfrm>
            <a:off x="11119382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1" name="矩形: 圆角 40"/>
          <p:cNvSpPr/>
          <p:nvPr/>
        </p:nvSpPr>
        <p:spPr bwMode="auto">
          <a:xfrm>
            <a:off x="11702856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418655" y="6130289"/>
            <a:ext cx="220437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旅游团建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581372" y="6188159"/>
            <a:ext cx="220437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年会表彰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711225" y="6130289"/>
            <a:ext cx="220437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年会合影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55" y="4519307"/>
            <a:ext cx="2348865" cy="15639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2" b="2956"/>
          <a:stretch>
            <a:fillRect/>
          </a:stretch>
        </p:blipFill>
        <p:spPr>
          <a:xfrm rot="10800000">
            <a:off x="4514999" y="4519305"/>
            <a:ext cx="2213404" cy="161098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31" y="1052846"/>
            <a:ext cx="3806498" cy="28548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t="19905"/>
          <a:stretch>
            <a:fillRect/>
          </a:stretch>
        </p:blipFill>
        <p:spPr bwMode="auto">
          <a:xfrm>
            <a:off x="7323311" y="4519305"/>
            <a:ext cx="2916438" cy="15918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12" y="908700"/>
            <a:ext cx="4325663" cy="28802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21590" y="-31115"/>
            <a:ext cx="3460750" cy="7588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团建活动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482575" y="908471"/>
            <a:ext cx="6324333" cy="4921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endParaRPr lang="zh-CN" altLang="en-US" sz="3200">
              <a:solidFill>
                <a:schemeClr val="accent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7" name="Freeform 5"/>
          <p:cNvSpPr/>
          <p:nvPr/>
        </p:nvSpPr>
        <p:spPr bwMode="auto">
          <a:xfrm>
            <a:off x="6375462" y="4376539"/>
            <a:ext cx="2535835" cy="1545168"/>
          </a:xfrm>
          <a:custGeom>
            <a:avLst/>
            <a:gdLst>
              <a:gd name="T0" fmla="*/ 0 w 1757"/>
              <a:gd name="T1" fmla="*/ 1064 h 1064"/>
              <a:gd name="T2" fmla="*/ 1262 w 1757"/>
              <a:gd name="T3" fmla="*/ 1064 h 1064"/>
              <a:gd name="T4" fmla="*/ 1660 w 1757"/>
              <a:gd name="T5" fmla="*/ 437 h 1064"/>
              <a:gd name="T6" fmla="*/ 964 w 1757"/>
              <a:gd name="T7" fmla="*/ 172 h 1064"/>
              <a:gd name="T8" fmla="*/ 0 w 1757"/>
              <a:gd name="T9" fmla="*/ 1064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57" h="1064">
                <a:moveTo>
                  <a:pt x="0" y="1064"/>
                </a:moveTo>
                <a:cubicBezTo>
                  <a:pt x="420" y="1064"/>
                  <a:pt x="841" y="1064"/>
                  <a:pt x="1262" y="1064"/>
                </a:cubicBezTo>
                <a:cubicBezTo>
                  <a:pt x="1565" y="1054"/>
                  <a:pt x="1757" y="732"/>
                  <a:pt x="1660" y="437"/>
                </a:cubicBezTo>
                <a:cubicBezTo>
                  <a:pt x="1583" y="204"/>
                  <a:pt x="1216" y="0"/>
                  <a:pt x="964" y="172"/>
                </a:cubicBezTo>
                <a:lnTo>
                  <a:pt x="0" y="1064"/>
                </a:lnTo>
                <a:close/>
              </a:path>
            </a:pathLst>
          </a:cu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58" name="Freeform 6"/>
          <p:cNvSpPr/>
          <p:nvPr/>
        </p:nvSpPr>
        <p:spPr bwMode="auto">
          <a:xfrm>
            <a:off x="6392180" y="2997045"/>
            <a:ext cx="1803824" cy="2851968"/>
          </a:xfrm>
          <a:custGeom>
            <a:avLst/>
            <a:gdLst>
              <a:gd name="T0" fmla="*/ 0 w 1251"/>
              <a:gd name="T1" fmla="*/ 1965 h 1965"/>
              <a:gd name="T2" fmla="*/ 1015 w 1251"/>
              <a:gd name="T3" fmla="*/ 950 h 1965"/>
              <a:gd name="T4" fmla="*/ 831 w 1251"/>
              <a:gd name="T5" fmla="*/ 126 h 1965"/>
              <a:gd name="T6" fmla="*/ 58 w 1251"/>
              <a:gd name="T7" fmla="*/ 473 h 1965"/>
              <a:gd name="T8" fmla="*/ 0 w 1251"/>
              <a:gd name="T9" fmla="*/ 1965 h 1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1" h="1965">
                <a:moveTo>
                  <a:pt x="0" y="1965"/>
                </a:moveTo>
                <a:cubicBezTo>
                  <a:pt x="338" y="1626"/>
                  <a:pt x="677" y="1288"/>
                  <a:pt x="1015" y="950"/>
                </a:cubicBezTo>
                <a:cubicBezTo>
                  <a:pt x="1251" y="698"/>
                  <a:pt x="1146" y="285"/>
                  <a:pt x="831" y="126"/>
                </a:cubicBezTo>
                <a:cubicBezTo>
                  <a:pt x="581" y="0"/>
                  <a:pt x="122" y="131"/>
                  <a:pt x="58" y="473"/>
                </a:cubicBezTo>
                <a:lnTo>
                  <a:pt x="0" y="1965"/>
                </a:ln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60" name="Freeform 7"/>
          <p:cNvSpPr/>
          <p:nvPr/>
        </p:nvSpPr>
        <p:spPr bwMode="auto">
          <a:xfrm>
            <a:off x="4186005" y="2347872"/>
            <a:ext cx="2106433" cy="3501141"/>
          </a:xfrm>
          <a:custGeom>
            <a:avLst/>
            <a:gdLst>
              <a:gd name="T0" fmla="*/ 1459 w 1459"/>
              <a:gd name="T1" fmla="*/ 2412 h 2412"/>
              <a:gd name="T2" fmla="*/ 1459 w 1459"/>
              <a:gd name="T3" fmla="*/ 680 h 2412"/>
              <a:gd name="T4" fmla="*/ 600 w 1459"/>
              <a:gd name="T5" fmla="*/ 134 h 2412"/>
              <a:gd name="T6" fmla="*/ 236 w 1459"/>
              <a:gd name="T7" fmla="*/ 1089 h 2412"/>
              <a:gd name="T8" fmla="*/ 1459 w 1459"/>
              <a:gd name="T9" fmla="*/ 2412 h 2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59" h="2412">
                <a:moveTo>
                  <a:pt x="1459" y="2412"/>
                </a:moveTo>
                <a:cubicBezTo>
                  <a:pt x="1459" y="1834"/>
                  <a:pt x="1459" y="1257"/>
                  <a:pt x="1459" y="680"/>
                </a:cubicBezTo>
                <a:cubicBezTo>
                  <a:pt x="1446" y="264"/>
                  <a:pt x="1004" y="0"/>
                  <a:pt x="600" y="134"/>
                </a:cubicBezTo>
                <a:cubicBezTo>
                  <a:pt x="279" y="240"/>
                  <a:pt x="0" y="743"/>
                  <a:pt x="236" y="1089"/>
                </a:cubicBezTo>
                <a:lnTo>
                  <a:pt x="1459" y="2412"/>
                </a:lnTo>
                <a:close/>
              </a:path>
            </a:pathLst>
          </a:cu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61" name="Freeform 8"/>
          <p:cNvSpPr/>
          <p:nvPr/>
        </p:nvSpPr>
        <p:spPr bwMode="auto">
          <a:xfrm>
            <a:off x="2363397" y="3500831"/>
            <a:ext cx="3999856" cy="2431019"/>
          </a:xfrm>
          <a:custGeom>
            <a:avLst/>
            <a:gdLst>
              <a:gd name="T0" fmla="*/ 2772 w 2772"/>
              <a:gd name="T1" fmla="*/ 1674 h 1675"/>
              <a:gd name="T2" fmla="*/ 1300 w 2772"/>
              <a:gd name="T3" fmla="*/ 315 h 1675"/>
              <a:gd name="T4" fmla="*/ 162 w 2772"/>
              <a:gd name="T5" fmla="*/ 616 h 1675"/>
              <a:gd name="T6" fmla="*/ 688 w 2772"/>
              <a:gd name="T7" fmla="*/ 1675 h 1675"/>
              <a:gd name="T8" fmla="*/ 2772 w 2772"/>
              <a:gd name="T9" fmla="*/ 1674 h 1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2" h="1675">
                <a:moveTo>
                  <a:pt x="2772" y="1674"/>
                </a:moveTo>
                <a:cubicBezTo>
                  <a:pt x="2281" y="1221"/>
                  <a:pt x="1791" y="768"/>
                  <a:pt x="1300" y="315"/>
                </a:cubicBezTo>
                <a:cubicBezTo>
                  <a:pt x="937" y="0"/>
                  <a:pt x="366" y="168"/>
                  <a:pt x="162" y="616"/>
                </a:cubicBezTo>
                <a:cubicBezTo>
                  <a:pt x="0" y="972"/>
                  <a:pt x="209" y="1605"/>
                  <a:pt x="688" y="1675"/>
                </a:cubicBezTo>
                <a:lnTo>
                  <a:pt x="2772" y="1674"/>
                </a:ln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2976615" y="4498604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chemeClr val="accent2"/>
                </a:solidFill>
                <a:latin typeface="+mj-ea"/>
                <a:ea typeface="+mj-ea"/>
              </a:rPr>
              <a:t>基本工资</a:t>
            </a:r>
            <a:endParaRPr lang="zh-CN" altLang="en-US" sz="20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2934212" y="4881920"/>
            <a:ext cx="129540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altLang="zh-CN" sz="4000">
                <a:solidFill>
                  <a:schemeClr val="accent2"/>
                </a:solidFill>
                <a:latin typeface="Lifeline JL" panose="00000400000000000000" pitchFamily="2" charset="0"/>
                <a:ea typeface="+mj-ea"/>
                <a:cs typeface="宋体" panose="02010600030101010101" pitchFamily="2" charset="-122"/>
              </a:rPr>
              <a:t>80%</a:t>
            </a:r>
            <a:endParaRPr lang="zh-CN" altLang="en-US" sz="4000" dirty="0">
              <a:solidFill>
                <a:schemeClr val="accent2"/>
              </a:solidFill>
              <a:latin typeface="Lifeline JL" panose="00000400000000000000" pitchFamily="2" charset="0"/>
              <a:ea typeface="+mj-ea"/>
              <a:cs typeface="宋体" panose="02010600030101010101" pitchFamily="2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743234" y="3284065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chemeClr val="accent2"/>
                </a:solidFill>
                <a:latin typeface="+mj-ea"/>
                <a:ea typeface="+mj-ea"/>
              </a:rPr>
              <a:t>绩效工资</a:t>
            </a:r>
            <a:endParaRPr lang="zh-CN" altLang="en-US" sz="20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4750435" y="3555365"/>
            <a:ext cx="130492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zh-CN" sz="3600">
                <a:solidFill>
                  <a:schemeClr val="accent2"/>
                </a:solidFill>
                <a:latin typeface="Lifeline JL" panose="00000400000000000000" pitchFamily="2" charset="0"/>
                <a:ea typeface="+mj-ea"/>
                <a:cs typeface="宋体" panose="02010600030101010101" pitchFamily="2" charset="-122"/>
              </a:rPr>
              <a:t>15%</a:t>
            </a:r>
            <a:endParaRPr lang="zh-CN" altLang="en-US" sz="3600" dirty="0">
              <a:solidFill>
                <a:schemeClr val="accent2"/>
              </a:solidFill>
              <a:latin typeface="Lifeline JL" panose="00000400000000000000" pitchFamily="2" charset="0"/>
              <a:ea typeface="+mj-ea"/>
              <a:cs typeface="宋体" panose="02010600030101010101" pitchFamily="2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6657362" y="3475611"/>
            <a:ext cx="1210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chemeClr val="accent2"/>
                </a:solidFill>
                <a:latin typeface="+mj-ea"/>
                <a:ea typeface="+mj-ea"/>
              </a:rPr>
              <a:t>各种津贴</a:t>
            </a:r>
            <a:endParaRPr lang="zh-CN" altLang="en-US" sz="20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557010" y="3803015"/>
            <a:ext cx="134937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zh-CN" sz="3200" dirty="0">
                <a:solidFill>
                  <a:schemeClr val="accent2"/>
                </a:solidFill>
                <a:latin typeface="Lifeline JL" panose="00000400000000000000" pitchFamily="2" charset="0"/>
                <a:ea typeface="+mj-ea"/>
                <a:cs typeface="宋体" panose="02010600030101010101" pitchFamily="2" charset="-122"/>
              </a:rPr>
              <a:t>5%</a:t>
            </a:r>
            <a:endParaRPr lang="zh-CN" altLang="en-US" sz="3200" dirty="0">
              <a:solidFill>
                <a:schemeClr val="accent2"/>
              </a:solidFill>
              <a:latin typeface="Lifeline JL" panose="00000400000000000000" pitchFamily="2" charset="0"/>
              <a:ea typeface="+mj-ea"/>
              <a:cs typeface="宋体" panose="02010600030101010101" pitchFamily="2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7379412" y="4867936"/>
            <a:ext cx="132588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>
                <a:solidFill>
                  <a:schemeClr val="accent2"/>
                </a:solidFill>
                <a:latin typeface="+mj-ea"/>
                <a:ea typeface="+mj-ea"/>
              </a:rPr>
              <a:t> </a:t>
            </a:r>
            <a:r>
              <a:rPr lang="zh-CN" altLang="en-US" sz="2000">
                <a:solidFill>
                  <a:schemeClr val="accent2"/>
                </a:solidFill>
                <a:latin typeface="+mj-ea"/>
                <a:ea typeface="+mj-ea"/>
              </a:rPr>
              <a:t>人才引进资助</a:t>
            </a:r>
            <a:endParaRPr lang="zh-CN" altLang="en-US" sz="2000" dirty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3765920" y="1315080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</a:rPr>
              <a:t>员工的薪资结构大至由四部分组成：</a:t>
            </a:r>
          </a:p>
        </p:txBody>
      </p:sp>
      <p:sp>
        <p:nvSpPr>
          <p:cNvPr id="73" name="矩形 72"/>
          <p:cNvSpPr/>
          <p:nvPr/>
        </p:nvSpPr>
        <p:spPr>
          <a:xfrm>
            <a:off x="395264" y="4368116"/>
            <a:ext cx="2110702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基本工资占整体工资</a:t>
            </a:r>
            <a:r>
              <a:rPr lang="en-US" alt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左右，不同岗位基本工资并不相同。</a:t>
            </a:r>
            <a:endParaRPr lang="zh-CN" altLang="zh-CN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727426" y="2348880"/>
            <a:ext cx="2571549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根据公司绩效标准，绩效及年终分红工资占总工资</a:t>
            </a:r>
            <a:r>
              <a:rPr lang="en-US" alt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15%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左右。</a:t>
            </a:r>
            <a:endParaRPr lang="zh-CN" altLang="zh-CN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7126901" y="2347610"/>
            <a:ext cx="2571549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包括加班、节假日等约占</a:t>
            </a:r>
            <a:r>
              <a:rPr lang="en-US" altLang="zh-CN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5%</a:t>
            </a:r>
            <a:r>
              <a: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9011920" y="4722495"/>
            <a:ext cx="2737485" cy="119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just"/>
            <a:r>
              <a:rPr lang="zh-CN" altLang="zh-CN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根据常州市、新北区及新桥地方人才引进政策申报购房补助及租房</a:t>
            </a:r>
            <a:r>
              <a:rPr lang="zh-CN" altLang="en-US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补助</a:t>
            </a:r>
            <a:r>
              <a:rPr lang="zh-CN" altLang="zh-CN" sz="18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algn="just"/>
            <a:endParaRPr lang="zh-CN" altLang="zh-CN" sz="18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21590" y="-31115"/>
            <a:ext cx="4716780" cy="7588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accent1"/>
                </a:solidFill>
                <a:cs typeface="+mn-ea"/>
                <a:sym typeface="+mn-lt"/>
              </a:rPr>
              <a:t>薪酬结构及人才引进政策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Line 19"/>
          <p:cNvSpPr>
            <a:spLocks noChangeShapeType="1"/>
          </p:cNvSpPr>
          <p:nvPr/>
        </p:nvSpPr>
        <p:spPr bwMode="auto">
          <a:xfrm flipH="1">
            <a:off x="7941916" y="3773926"/>
            <a:ext cx="801972" cy="1248674"/>
          </a:xfrm>
          <a:prstGeom prst="line">
            <a:avLst/>
          </a:prstGeom>
          <a:noFill/>
          <a:ln w="11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7" name="Line 19"/>
          <p:cNvSpPr>
            <a:spLocks noChangeShapeType="1"/>
          </p:cNvSpPr>
          <p:nvPr/>
        </p:nvSpPr>
        <p:spPr bwMode="auto">
          <a:xfrm flipH="1">
            <a:off x="9901087" y="2714930"/>
            <a:ext cx="799795" cy="2348003"/>
          </a:xfrm>
          <a:prstGeom prst="line">
            <a:avLst/>
          </a:prstGeom>
          <a:noFill/>
          <a:ln w="11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矩形: 圆角 19"/>
          <p:cNvSpPr/>
          <p:nvPr/>
        </p:nvSpPr>
        <p:spPr bwMode="auto">
          <a:xfrm>
            <a:off x="6202272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1" name="矩形: 圆角 20"/>
          <p:cNvSpPr/>
          <p:nvPr/>
        </p:nvSpPr>
        <p:spPr bwMode="auto">
          <a:xfrm>
            <a:off x="6785746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2" name="矩形: 圆角 21"/>
          <p:cNvSpPr/>
          <p:nvPr/>
        </p:nvSpPr>
        <p:spPr bwMode="auto">
          <a:xfrm>
            <a:off x="7369220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3" name="矩形: 圆角 22"/>
          <p:cNvSpPr/>
          <p:nvPr/>
        </p:nvSpPr>
        <p:spPr bwMode="auto">
          <a:xfrm>
            <a:off x="8306794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4" name="矩形: 圆角 23"/>
          <p:cNvSpPr/>
          <p:nvPr/>
        </p:nvSpPr>
        <p:spPr bwMode="auto">
          <a:xfrm>
            <a:off x="8890268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 bwMode="auto">
          <a:xfrm>
            <a:off x="9473742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 bwMode="auto">
          <a:xfrm>
            <a:off x="10535908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0" name="矩形: 圆角 39"/>
          <p:cNvSpPr/>
          <p:nvPr/>
        </p:nvSpPr>
        <p:spPr bwMode="auto">
          <a:xfrm>
            <a:off x="11119382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1" name="矩形: 圆角 40"/>
          <p:cNvSpPr/>
          <p:nvPr/>
        </p:nvSpPr>
        <p:spPr bwMode="auto">
          <a:xfrm>
            <a:off x="11702856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86" name="Oval 7"/>
          <p:cNvSpPr>
            <a:spLocks noChangeArrowheads="1"/>
          </p:cNvSpPr>
          <p:nvPr/>
        </p:nvSpPr>
        <p:spPr bwMode="auto">
          <a:xfrm>
            <a:off x="6302032" y="1517464"/>
            <a:ext cx="1012138" cy="1011140"/>
          </a:xfrm>
          <a:prstGeom prst="ellipse">
            <a:avLst/>
          </a:prstGeom>
          <a:gradFill flip="none" rotWithShape="1">
            <a:gsLst>
              <a:gs pos="0">
                <a:srgbClr val="14CD68"/>
              </a:gs>
              <a:gs pos="100000">
                <a:srgbClr val="035C7D"/>
              </a:gs>
            </a:gsLst>
            <a:lin ang="16200000" scaled="0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7212389" y="1579532"/>
            <a:ext cx="1659662" cy="1661034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16200000" scaled="0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88" name="Oval 7"/>
          <p:cNvSpPr>
            <a:spLocks noChangeArrowheads="1"/>
          </p:cNvSpPr>
          <p:nvPr/>
        </p:nvSpPr>
        <p:spPr bwMode="auto">
          <a:xfrm>
            <a:off x="8575875" y="1292182"/>
            <a:ext cx="1355837" cy="1388250"/>
          </a:xfrm>
          <a:prstGeom prst="ellipse">
            <a:avLst/>
          </a:prstGeom>
          <a:gradFill flip="none" rotWithShape="1">
            <a:gsLst>
              <a:gs pos="0">
                <a:srgbClr val="14CD68"/>
              </a:gs>
              <a:gs pos="100000">
                <a:srgbClr val="035C7D"/>
              </a:gs>
            </a:gsLst>
            <a:lin ang="16200000" scaled="0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90" name="Oval 9"/>
          <p:cNvSpPr>
            <a:spLocks noChangeArrowheads="1"/>
          </p:cNvSpPr>
          <p:nvPr/>
        </p:nvSpPr>
        <p:spPr bwMode="auto">
          <a:xfrm>
            <a:off x="5804024" y="2528612"/>
            <a:ext cx="1329185" cy="1330889"/>
          </a:xfrm>
          <a:prstGeom prst="ellipse">
            <a:avLst/>
          </a:prstGeom>
          <a:gradFill flip="none" rotWithShape="1">
            <a:gsLst>
              <a:gs pos="0">
                <a:srgbClr val="14CD68"/>
              </a:gs>
              <a:gs pos="100000">
                <a:srgbClr val="035C7D"/>
              </a:gs>
            </a:gsLst>
            <a:lin ang="16200000" scaled="0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91" name="Oval 10"/>
          <p:cNvSpPr>
            <a:spLocks noChangeArrowheads="1"/>
          </p:cNvSpPr>
          <p:nvPr/>
        </p:nvSpPr>
        <p:spPr bwMode="auto">
          <a:xfrm>
            <a:off x="10156067" y="1292182"/>
            <a:ext cx="1358264" cy="1358262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16200000" scaled="0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92" name="Freeform 13"/>
          <p:cNvSpPr>
            <a:spLocks noEditPoints="1"/>
          </p:cNvSpPr>
          <p:nvPr/>
        </p:nvSpPr>
        <p:spPr bwMode="auto">
          <a:xfrm>
            <a:off x="7571883" y="5022600"/>
            <a:ext cx="2624496" cy="1561446"/>
          </a:xfrm>
          <a:custGeom>
            <a:avLst/>
            <a:gdLst>
              <a:gd name="T0" fmla="*/ 152 w 3389"/>
              <a:gd name="T1" fmla="*/ 307 h 2017"/>
              <a:gd name="T2" fmla="*/ 336 w 3389"/>
              <a:gd name="T3" fmla="*/ 307 h 2017"/>
              <a:gd name="T4" fmla="*/ 336 w 3389"/>
              <a:gd name="T5" fmla="*/ 112 h 2017"/>
              <a:gd name="T6" fmla="*/ 447 w 3389"/>
              <a:gd name="T7" fmla="*/ 0 h 2017"/>
              <a:gd name="T8" fmla="*/ 559 w 3389"/>
              <a:gd name="T9" fmla="*/ 112 h 2017"/>
              <a:gd name="T10" fmla="*/ 559 w 3389"/>
              <a:gd name="T11" fmla="*/ 307 h 2017"/>
              <a:gd name="T12" fmla="*/ 2865 w 3389"/>
              <a:gd name="T13" fmla="*/ 307 h 2017"/>
              <a:gd name="T14" fmla="*/ 2865 w 3389"/>
              <a:gd name="T15" fmla="*/ 112 h 2017"/>
              <a:gd name="T16" fmla="*/ 2977 w 3389"/>
              <a:gd name="T17" fmla="*/ 0 h 2017"/>
              <a:gd name="T18" fmla="*/ 3089 w 3389"/>
              <a:gd name="T19" fmla="*/ 112 h 2017"/>
              <a:gd name="T20" fmla="*/ 3089 w 3389"/>
              <a:gd name="T21" fmla="*/ 307 h 2017"/>
              <a:gd name="T22" fmla="*/ 3237 w 3389"/>
              <a:gd name="T23" fmla="*/ 307 h 2017"/>
              <a:gd name="T24" fmla="*/ 3389 w 3389"/>
              <a:gd name="T25" fmla="*/ 459 h 2017"/>
              <a:gd name="T26" fmla="*/ 3389 w 3389"/>
              <a:gd name="T27" fmla="*/ 1864 h 2017"/>
              <a:gd name="T28" fmla="*/ 3237 w 3389"/>
              <a:gd name="T29" fmla="*/ 2017 h 2017"/>
              <a:gd name="T30" fmla="*/ 152 w 3389"/>
              <a:gd name="T31" fmla="*/ 2017 h 2017"/>
              <a:gd name="T32" fmla="*/ 0 w 3389"/>
              <a:gd name="T33" fmla="*/ 1864 h 2017"/>
              <a:gd name="T34" fmla="*/ 0 w 3389"/>
              <a:gd name="T35" fmla="*/ 459 h 2017"/>
              <a:gd name="T36" fmla="*/ 152 w 3389"/>
              <a:gd name="T37" fmla="*/ 307 h 2017"/>
              <a:gd name="T38" fmla="*/ 2977 w 3389"/>
              <a:gd name="T39" fmla="*/ 36 h 2017"/>
              <a:gd name="T40" fmla="*/ 3054 w 3389"/>
              <a:gd name="T41" fmla="*/ 112 h 2017"/>
              <a:gd name="T42" fmla="*/ 2977 w 3389"/>
              <a:gd name="T43" fmla="*/ 188 h 2017"/>
              <a:gd name="T44" fmla="*/ 2901 w 3389"/>
              <a:gd name="T45" fmla="*/ 112 h 2017"/>
              <a:gd name="T46" fmla="*/ 2977 w 3389"/>
              <a:gd name="T47" fmla="*/ 36 h 2017"/>
              <a:gd name="T48" fmla="*/ 447 w 3389"/>
              <a:gd name="T49" fmla="*/ 36 h 2017"/>
              <a:gd name="T50" fmla="*/ 524 w 3389"/>
              <a:gd name="T51" fmla="*/ 112 h 2017"/>
              <a:gd name="T52" fmla="*/ 447 w 3389"/>
              <a:gd name="T53" fmla="*/ 188 h 2017"/>
              <a:gd name="T54" fmla="*/ 371 w 3389"/>
              <a:gd name="T55" fmla="*/ 112 h 2017"/>
              <a:gd name="T56" fmla="*/ 447 w 3389"/>
              <a:gd name="T57" fmla="*/ 36 h 2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389" h="2017">
                <a:moveTo>
                  <a:pt x="152" y="307"/>
                </a:moveTo>
                <a:lnTo>
                  <a:pt x="336" y="307"/>
                </a:lnTo>
                <a:lnTo>
                  <a:pt x="336" y="112"/>
                </a:lnTo>
                <a:cubicBezTo>
                  <a:pt x="336" y="50"/>
                  <a:pt x="386" y="0"/>
                  <a:pt x="447" y="0"/>
                </a:cubicBezTo>
                <a:cubicBezTo>
                  <a:pt x="509" y="0"/>
                  <a:pt x="559" y="50"/>
                  <a:pt x="559" y="112"/>
                </a:cubicBezTo>
                <a:lnTo>
                  <a:pt x="559" y="307"/>
                </a:lnTo>
                <a:lnTo>
                  <a:pt x="2865" y="307"/>
                </a:lnTo>
                <a:lnTo>
                  <a:pt x="2865" y="112"/>
                </a:lnTo>
                <a:cubicBezTo>
                  <a:pt x="2865" y="50"/>
                  <a:pt x="2915" y="0"/>
                  <a:pt x="2977" y="0"/>
                </a:cubicBezTo>
                <a:cubicBezTo>
                  <a:pt x="3039" y="0"/>
                  <a:pt x="3089" y="50"/>
                  <a:pt x="3089" y="112"/>
                </a:cubicBezTo>
                <a:lnTo>
                  <a:pt x="3089" y="307"/>
                </a:lnTo>
                <a:lnTo>
                  <a:pt x="3237" y="307"/>
                </a:lnTo>
                <a:cubicBezTo>
                  <a:pt x="3321" y="307"/>
                  <a:pt x="3389" y="375"/>
                  <a:pt x="3389" y="459"/>
                </a:cubicBezTo>
                <a:lnTo>
                  <a:pt x="3389" y="1864"/>
                </a:lnTo>
                <a:cubicBezTo>
                  <a:pt x="3389" y="1948"/>
                  <a:pt x="3321" y="2017"/>
                  <a:pt x="3237" y="2017"/>
                </a:cubicBezTo>
                <a:lnTo>
                  <a:pt x="152" y="2017"/>
                </a:lnTo>
                <a:cubicBezTo>
                  <a:pt x="68" y="2017"/>
                  <a:pt x="0" y="1948"/>
                  <a:pt x="0" y="1864"/>
                </a:cubicBezTo>
                <a:lnTo>
                  <a:pt x="0" y="459"/>
                </a:lnTo>
                <a:cubicBezTo>
                  <a:pt x="0" y="375"/>
                  <a:pt x="68" y="307"/>
                  <a:pt x="152" y="307"/>
                </a:cubicBezTo>
                <a:close/>
                <a:moveTo>
                  <a:pt x="2977" y="36"/>
                </a:moveTo>
                <a:cubicBezTo>
                  <a:pt x="3019" y="36"/>
                  <a:pt x="3054" y="70"/>
                  <a:pt x="3054" y="112"/>
                </a:cubicBezTo>
                <a:cubicBezTo>
                  <a:pt x="3054" y="154"/>
                  <a:pt x="3019" y="188"/>
                  <a:pt x="2977" y="188"/>
                </a:cubicBezTo>
                <a:cubicBezTo>
                  <a:pt x="2935" y="188"/>
                  <a:pt x="2901" y="154"/>
                  <a:pt x="2901" y="112"/>
                </a:cubicBezTo>
                <a:cubicBezTo>
                  <a:pt x="2901" y="70"/>
                  <a:pt x="2935" y="36"/>
                  <a:pt x="2977" y="36"/>
                </a:cubicBezTo>
                <a:close/>
                <a:moveTo>
                  <a:pt x="447" y="36"/>
                </a:moveTo>
                <a:cubicBezTo>
                  <a:pt x="490" y="36"/>
                  <a:pt x="524" y="70"/>
                  <a:pt x="524" y="112"/>
                </a:cubicBezTo>
                <a:cubicBezTo>
                  <a:pt x="524" y="154"/>
                  <a:pt x="490" y="188"/>
                  <a:pt x="447" y="188"/>
                </a:cubicBezTo>
                <a:cubicBezTo>
                  <a:pt x="405" y="188"/>
                  <a:pt x="371" y="154"/>
                  <a:pt x="371" y="112"/>
                </a:cubicBezTo>
                <a:cubicBezTo>
                  <a:pt x="371" y="70"/>
                  <a:pt x="405" y="36"/>
                  <a:pt x="447" y="36"/>
                </a:cubicBez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93" name="Line 15"/>
          <p:cNvSpPr>
            <a:spLocks noChangeShapeType="1"/>
          </p:cNvSpPr>
          <p:nvPr/>
        </p:nvSpPr>
        <p:spPr bwMode="auto">
          <a:xfrm>
            <a:off x="6910009" y="3711892"/>
            <a:ext cx="990295" cy="1346719"/>
          </a:xfrm>
          <a:prstGeom prst="line">
            <a:avLst/>
          </a:prstGeom>
          <a:noFill/>
          <a:ln w="11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4" name="Line 16"/>
          <p:cNvSpPr>
            <a:spLocks noChangeShapeType="1"/>
          </p:cNvSpPr>
          <p:nvPr/>
        </p:nvSpPr>
        <p:spPr bwMode="auto">
          <a:xfrm flipH="1">
            <a:off x="7931994" y="3240566"/>
            <a:ext cx="68703" cy="1820927"/>
          </a:xfrm>
          <a:prstGeom prst="line">
            <a:avLst/>
          </a:prstGeom>
          <a:noFill/>
          <a:ln w="11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5" name="Line 17"/>
          <p:cNvSpPr>
            <a:spLocks noChangeShapeType="1"/>
          </p:cNvSpPr>
          <p:nvPr/>
        </p:nvSpPr>
        <p:spPr bwMode="auto">
          <a:xfrm>
            <a:off x="9369562" y="2676111"/>
            <a:ext cx="478229" cy="2385382"/>
          </a:xfrm>
          <a:prstGeom prst="line">
            <a:avLst/>
          </a:prstGeom>
          <a:noFill/>
          <a:ln w="11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8" name="TextBox 21"/>
          <p:cNvSpPr txBox="1"/>
          <p:nvPr/>
        </p:nvSpPr>
        <p:spPr>
          <a:xfrm>
            <a:off x="7500258" y="1937340"/>
            <a:ext cx="1070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latin typeface="+mn-ea"/>
                <a:ea typeface="+mn-ea"/>
              </a:rPr>
              <a:t>五险一金</a:t>
            </a:r>
            <a:endParaRPr lang="zh-CN" altLang="en-US" sz="2800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100" name="TextBox 23"/>
          <p:cNvSpPr txBox="1"/>
          <p:nvPr/>
        </p:nvSpPr>
        <p:spPr>
          <a:xfrm>
            <a:off x="8826568" y="1563502"/>
            <a:ext cx="955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+mn-ea"/>
                <a:ea typeface="+mn-ea"/>
              </a:rPr>
              <a:t>旅游团建</a:t>
            </a:r>
          </a:p>
        </p:txBody>
      </p:sp>
      <p:sp>
        <p:nvSpPr>
          <p:cNvPr id="102" name="TextBox 28"/>
          <p:cNvSpPr txBox="1"/>
          <p:nvPr/>
        </p:nvSpPr>
        <p:spPr>
          <a:xfrm>
            <a:off x="9669231" y="2583661"/>
            <a:ext cx="8653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>
                <a:solidFill>
                  <a:schemeClr val="accent2"/>
                </a:solidFill>
                <a:latin typeface="+mn-ea"/>
                <a:ea typeface="+mn-ea"/>
              </a:rPr>
              <a:t>节日礼</a:t>
            </a:r>
            <a:endParaRPr lang="zh-CN" altLang="en-US" sz="2000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104" name="TextBox 30"/>
          <p:cNvSpPr txBox="1"/>
          <p:nvPr/>
        </p:nvSpPr>
        <p:spPr>
          <a:xfrm>
            <a:off x="5981438" y="2848112"/>
            <a:ext cx="8932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2"/>
                </a:solidFill>
                <a:latin typeface="+mn-ea"/>
                <a:ea typeface="+mn-ea"/>
              </a:rPr>
              <a:t>体检报销</a:t>
            </a:r>
          </a:p>
        </p:txBody>
      </p:sp>
      <p:sp>
        <p:nvSpPr>
          <p:cNvPr id="106" name="TextBox 32"/>
          <p:cNvSpPr txBox="1"/>
          <p:nvPr/>
        </p:nvSpPr>
        <p:spPr>
          <a:xfrm>
            <a:off x="6335837" y="1696459"/>
            <a:ext cx="91570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2"/>
                </a:solidFill>
                <a:latin typeface="+mn-ea"/>
                <a:ea typeface="+mn-ea"/>
              </a:rPr>
              <a:t>节日礼品</a:t>
            </a:r>
          </a:p>
        </p:txBody>
      </p:sp>
      <p:sp>
        <p:nvSpPr>
          <p:cNvPr id="108" name="矩形 107"/>
          <p:cNvSpPr/>
          <p:nvPr/>
        </p:nvSpPr>
        <p:spPr>
          <a:xfrm>
            <a:off x="8076848" y="566581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>
                <a:solidFill>
                  <a:schemeClr val="accent2"/>
                </a:solidFill>
                <a:latin typeface="+mn-ea"/>
                <a:ea typeface="+mn-ea"/>
              </a:rPr>
              <a:t>员工福利</a:t>
            </a:r>
            <a:endParaRPr lang="zh-CN" altLang="en-US" sz="2800" b="1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sp>
        <p:nvSpPr>
          <p:cNvPr id="109" name="Line 17"/>
          <p:cNvSpPr>
            <a:spLocks noChangeShapeType="1"/>
          </p:cNvSpPr>
          <p:nvPr/>
        </p:nvSpPr>
        <p:spPr bwMode="auto">
          <a:xfrm>
            <a:off x="7031093" y="2489242"/>
            <a:ext cx="876552" cy="2569368"/>
          </a:xfrm>
          <a:prstGeom prst="line">
            <a:avLst/>
          </a:prstGeom>
          <a:noFill/>
          <a:ln w="11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0" name="TextBox 23"/>
          <p:cNvSpPr txBox="1"/>
          <p:nvPr/>
        </p:nvSpPr>
        <p:spPr>
          <a:xfrm>
            <a:off x="10341895" y="1640607"/>
            <a:ext cx="9861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2"/>
                </a:solidFill>
                <a:latin typeface="+mn-ea"/>
                <a:ea typeface="+mn-ea"/>
              </a:rPr>
              <a:t>带薪年假</a:t>
            </a:r>
          </a:p>
        </p:txBody>
      </p:sp>
      <p:sp>
        <p:nvSpPr>
          <p:cNvPr id="112" name="Oval 8"/>
          <p:cNvSpPr>
            <a:spLocks noChangeArrowheads="1"/>
          </p:cNvSpPr>
          <p:nvPr/>
        </p:nvSpPr>
        <p:spPr bwMode="auto">
          <a:xfrm>
            <a:off x="11019997" y="2153155"/>
            <a:ext cx="1123549" cy="1123549"/>
          </a:xfrm>
          <a:prstGeom prst="ellipse">
            <a:avLst/>
          </a:prstGeom>
          <a:gradFill flip="none" rotWithShape="1">
            <a:gsLst>
              <a:gs pos="0">
                <a:srgbClr val="14CD68"/>
              </a:gs>
              <a:gs pos="100000">
                <a:srgbClr val="035C7D"/>
              </a:gs>
            </a:gsLst>
            <a:lin ang="16200000" scaled="0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113" name="TextBox 28"/>
          <p:cNvSpPr txBox="1"/>
          <p:nvPr/>
        </p:nvSpPr>
        <p:spPr>
          <a:xfrm>
            <a:off x="11170649" y="2359556"/>
            <a:ext cx="900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婚假</a:t>
            </a:r>
          </a:p>
        </p:txBody>
      </p:sp>
      <p:sp>
        <p:nvSpPr>
          <p:cNvPr id="114" name="Line 19"/>
          <p:cNvSpPr>
            <a:spLocks noChangeShapeType="1"/>
          </p:cNvSpPr>
          <p:nvPr/>
        </p:nvSpPr>
        <p:spPr bwMode="auto">
          <a:xfrm flipH="1">
            <a:off x="9900783" y="2848280"/>
            <a:ext cx="1562099" cy="2247900"/>
          </a:xfrm>
          <a:prstGeom prst="line">
            <a:avLst/>
          </a:prstGeom>
          <a:noFill/>
          <a:ln w="11" cap="flat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Oval 10"/>
          <p:cNvSpPr>
            <a:spLocks noChangeArrowheads="1"/>
          </p:cNvSpPr>
          <p:nvPr/>
        </p:nvSpPr>
        <p:spPr bwMode="auto">
          <a:xfrm>
            <a:off x="8323198" y="2748417"/>
            <a:ext cx="1358264" cy="1358262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16200000" scaled="0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47730" y="2995434"/>
            <a:ext cx="1184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异地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探亲费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370" y="1412875"/>
            <a:ext cx="681799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1.双休，缴纳五险一金</a:t>
            </a:r>
          </a:p>
          <a:p>
            <a:pPr>
              <a:lnSpc>
                <a:spcPct val="20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2.设有年终奖、项目奖，综合可达13-18薪</a:t>
            </a:r>
          </a:p>
          <a:p>
            <a:pPr>
              <a:lnSpc>
                <a:spcPct val="20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3.享有国家法定假日、带薪年假</a:t>
            </a:r>
          </a:p>
          <a:p>
            <a:pPr>
              <a:lnSpc>
                <a:spcPct val="20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4.体检补贴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外地探亲补贴、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传统节日礼品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.多样化公费团建、旅游、聚餐活动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.应届生提供三个月住宿补贴、常州市人才引进补贴</a:t>
            </a:r>
          </a:p>
        </p:txBody>
      </p:sp>
      <p:sp>
        <p:nvSpPr>
          <p:cNvPr id="11" name="矩形 10"/>
          <p:cNvSpPr/>
          <p:nvPr/>
        </p:nvSpPr>
        <p:spPr>
          <a:xfrm>
            <a:off x="-21590" y="-31115"/>
            <a:ext cx="3460750" cy="7588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员工福利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10000" fill="hold" grpId="0" nodeType="after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7" dur="3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8" dur="3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accel="10000" fill="hold" grpId="0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11" dur="3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12" dur="3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accel="10000" fill="hold" grpId="0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15" dur="3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16" dur="3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000" fill="hold" grpId="0" nodeType="withEffect" p14:presetBounceEnd="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">
                                          <p:cBhvr additive="base">
                                            <p:cTn id="19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">
                                          <p:cBhvr additive="base">
                                            <p:cTn id="20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8000" fill="hold" grpId="0" nodeType="withEffect" p14:presetBounceEnd="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">
                                          <p:cBhvr additive="base">
                                            <p:cTn id="23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">
                                          <p:cBhvr additive="base">
                                            <p:cTn id="24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8000" fill="hold" grpId="0" nodeType="withEffect" p14:presetBounceEnd="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">
                                          <p:cBhvr additive="base">
                                            <p:cTn id="27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">
                                          <p:cBhvr additive="base">
                                            <p:cTn id="28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26000" fill="hold" grpId="0" nodeType="withEffect" p14:presetBounceEnd="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">
                                          <p:cBhvr additive="base">
                                            <p:cTn id="31" dur="3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">
                                          <p:cBhvr additive="base">
                                            <p:cTn id="32" dur="3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26000" fill="hold" grpId="0" nodeType="withEffect" p14:presetBounceEnd="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">
                                          <p:cBhvr additive="base">
                                            <p:cTn id="35" dur="3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">
                                          <p:cBhvr additive="base">
                                            <p:cTn id="36" dur="3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26000" fill="hold" grpId="0" nodeType="withEffect" p14:presetBounceEnd="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">
                                          <p:cBhvr additive="base">
                                            <p:cTn id="39" dur="3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">
                                          <p:cBhvr additive="base">
                                            <p:cTn id="40" dur="3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accel="4000" fill="hold" grpId="0" nodeType="withEffect" p14:presetBounceEnd="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">
                                          <p:cBhvr additive="base">
                                            <p:cTn id="43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">
                                          <p:cBhvr additive="base">
                                            <p:cTn id="44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2" accel="4000" fill="hold" grpId="0" nodeType="withEffect" p14:presetBounceEnd="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">
                                          <p:cBhvr additive="base">
                                            <p:cTn id="47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">
                                          <p:cBhvr additive="base">
                                            <p:cTn id="4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2" accel="4000" fill="hold" grpId="0" nodeType="withEffect" p14:presetBounceEnd="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">
                                          <p:cBhvr additive="base">
                                            <p:cTn id="5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">
                                          <p:cBhvr additive="base">
                                            <p:cTn id="52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accel="10000" fill="hold" grpId="0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55" dur="3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56" dur="3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accel="10000" fill="hold" grpId="0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59" dur="3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0" dur="3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accel="10000" fill="hold" grpId="0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63" dur="3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4" dur="3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2" accel="6000" fill="hold" grpId="0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67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68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2" accel="6000" fill="hold" grpId="0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71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72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2" accel="6000" fill="hold" grpId="0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75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76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2" accel="2000" fill="hold" grpId="0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79" dur="3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80" dur="3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2" accel="2000" fill="hold" grpId="0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83" dur="3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84" dur="3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2" accel="2000" fill="hold" grpId="0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">
                                          <p:cBhvr additive="base">
                                            <p:cTn id="87" dur="3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">
                                          <p:cBhvr additive="base">
                                            <p:cTn id="88" dur="3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bldLvl="0" animBg="1"/>
          <p:bldP spid="97" grpId="0" bldLvl="0" animBg="1"/>
          <p:bldP spid="86" grpId="0" bldLvl="0" animBg="1"/>
          <p:bldP spid="87" grpId="0" bldLvl="0" animBg="1"/>
          <p:bldP spid="88" grpId="0" bldLvl="0" animBg="1"/>
          <p:bldP spid="90" grpId="0" bldLvl="0" animBg="1"/>
          <p:bldP spid="91" grpId="0" bldLvl="0" animBg="1"/>
          <p:bldP spid="92" grpId="0" bldLvl="0" animBg="1"/>
          <p:bldP spid="93" grpId="0" bldLvl="0" animBg="1"/>
          <p:bldP spid="94" grpId="0" bldLvl="0" animBg="1"/>
          <p:bldP spid="95" grpId="0" bldLvl="0" animBg="1"/>
          <p:bldP spid="98" grpId="0" bldLvl="0" animBg="1"/>
          <p:bldP spid="100" grpId="0"/>
          <p:bldP spid="104" grpId="0"/>
          <p:bldP spid="106" grpId="0"/>
          <p:bldP spid="109" grpId="0" bldLvl="0" animBg="1"/>
          <p:bldP spid="110" grpId="0"/>
          <p:bldP spid="112" grpId="0" bldLvl="0" animBg="1"/>
          <p:bldP spid="113" grpId="0"/>
          <p:bldP spid="114" grpId="0" bldLvl="0" animBg="1"/>
          <p:bldP spid="35" grpId="0" bldLvl="0" animBg="1"/>
          <p:bldP spid="2" grpId="0"/>
          <p:bldP spid="11" grpId="0" animBg="1"/>
          <p:bldP spid="11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1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accel="1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3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accel="1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3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accel="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accel="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2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3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3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2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3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3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2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3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3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accel="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2" accel="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2" accel="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accel="1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3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accel="1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3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accel="1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3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2" accel="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2" accel="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2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12" accel="6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2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12" accel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3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3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12" accel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3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3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12" accel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3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3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32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bldLvl="0" animBg="1"/>
          <p:bldP spid="97" grpId="0" bldLvl="0" animBg="1"/>
          <p:bldP spid="86" grpId="0" bldLvl="0" animBg="1"/>
          <p:bldP spid="87" grpId="0" bldLvl="0" animBg="1"/>
          <p:bldP spid="88" grpId="0" bldLvl="0" animBg="1"/>
          <p:bldP spid="90" grpId="0" bldLvl="0" animBg="1"/>
          <p:bldP spid="91" grpId="0" bldLvl="0" animBg="1"/>
          <p:bldP spid="92" grpId="0" bldLvl="0" animBg="1"/>
          <p:bldP spid="93" grpId="0" bldLvl="0" animBg="1"/>
          <p:bldP spid="94" grpId="0" bldLvl="0" animBg="1"/>
          <p:bldP spid="95" grpId="0" bldLvl="0" animBg="1"/>
          <p:bldP spid="98" grpId="0" bldLvl="0" animBg="1"/>
          <p:bldP spid="100" grpId="0"/>
          <p:bldP spid="104" grpId="0"/>
          <p:bldP spid="106" grpId="0"/>
          <p:bldP spid="109" grpId="0" bldLvl="0" animBg="1"/>
          <p:bldP spid="110" grpId="0"/>
          <p:bldP spid="112" grpId="0" bldLvl="0" animBg="1"/>
          <p:bldP spid="113" grpId="0"/>
          <p:bldP spid="114" grpId="0" bldLvl="0" animBg="1"/>
          <p:bldP spid="35" grpId="0" bldLvl="0" animBg="1"/>
          <p:bldP spid="2" grpId="0"/>
          <p:bldP spid="11" grpId="0" animBg="1"/>
          <p:bldP spid="11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 bwMode="auto">
          <a:xfrm>
            <a:off x="983259" y="1274624"/>
            <a:ext cx="10248254" cy="4890846"/>
          </a:xfrm>
          <a:prstGeom prst="rect">
            <a:avLst/>
          </a:prstGeom>
          <a:solidFill>
            <a:schemeClr val="accent2">
              <a:alpha val="90000"/>
            </a:schemeClr>
          </a:solidFill>
          <a:ln w="9525" cap="flat" cmpd="sng" algn="ctr">
            <a:solidFill>
              <a:schemeClr val="accent2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" name="TextBox 58"/>
          <p:cNvSpPr txBox="1"/>
          <p:nvPr/>
        </p:nvSpPr>
        <p:spPr>
          <a:xfrm>
            <a:off x="1211302" y="308019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Lifeline JL" panose="00000400000000000000" pitchFamily="2" charset="0"/>
                <a:ea typeface="微软雅黑" panose="020B0503020204020204" pitchFamily="34" charset="-122"/>
                <a:cs typeface="+mn-cs"/>
              </a:rPr>
              <a:t>目录</a:t>
            </a:r>
          </a:p>
        </p:txBody>
      </p:sp>
      <p:sp>
        <p:nvSpPr>
          <p:cNvPr id="41" name="TextBox 58"/>
          <p:cNvSpPr txBox="1"/>
          <p:nvPr/>
        </p:nvSpPr>
        <p:spPr>
          <a:xfrm>
            <a:off x="1279047" y="3720047"/>
            <a:ext cx="1148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+mj-ea"/>
                <a:ea typeface="+mj-ea"/>
                <a:cs typeface="+mn-cs"/>
              </a:rPr>
              <a:t>CONTENTS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2" name="矩形 41"/>
          <p:cNvSpPr/>
          <p:nvPr/>
        </p:nvSpPr>
        <p:spPr bwMode="auto">
          <a:xfrm>
            <a:off x="983259" y="3150751"/>
            <a:ext cx="272716" cy="855275"/>
          </a:xfrm>
          <a:prstGeom prst="rect">
            <a:avLst/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770359" y="1828800"/>
            <a:ext cx="6170379" cy="3729274"/>
            <a:chOff x="3770359" y="1828800"/>
            <a:chExt cx="6170379" cy="3729274"/>
          </a:xfrm>
        </p:grpSpPr>
        <p:sp>
          <p:nvSpPr>
            <p:cNvPr id="43" name="椭圆 42"/>
            <p:cNvSpPr/>
            <p:nvPr/>
          </p:nvSpPr>
          <p:spPr bwMode="auto">
            <a:xfrm>
              <a:off x="3770359" y="1828800"/>
              <a:ext cx="645978" cy="645976"/>
            </a:xfrm>
            <a:prstGeom prst="ellipse">
              <a:avLst/>
            </a:prstGeom>
            <a:gradFill>
              <a:gsLst>
                <a:gs pos="0">
                  <a:srgbClr val="1F95BF"/>
                </a:gs>
                <a:gs pos="48000">
                  <a:schemeClr val="tx2"/>
                </a:gs>
                <a:gs pos="100000">
                  <a:srgbClr val="2EB0DE"/>
                </a:gs>
              </a:gsLst>
              <a:lin ang="16200000" scaled="1"/>
            </a:gradFill>
            <a:ln w="12700" cap="flat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algn="r"/>
              <a:endParaRPr lang="zh-CN" altLang="en-US" sz="2000">
                <a:solidFill>
                  <a:schemeClr val="bg1"/>
                </a:solidFill>
                <a:latin typeface="+mn-lt"/>
                <a:ea typeface="+mn-ea"/>
                <a:cs typeface="+mn-ea"/>
              </a:endParaRPr>
            </a:p>
          </p:txBody>
        </p:sp>
        <p:sp>
          <p:nvSpPr>
            <p:cNvPr id="44" name="椭圆 43"/>
            <p:cNvSpPr/>
            <p:nvPr/>
          </p:nvSpPr>
          <p:spPr bwMode="auto">
            <a:xfrm>
              <a:off x="3770359" y="2864508"/>
              <a:ext cx="645978" cy="645976"/>
            </a:xfrm>
            <a:prstGeom prst="ellipse">
              <a:avLst/>
            </a:prstGeom>
            <a:gradFill>
              <a:gsLst>
                <a:gs pos="0">
                  <a:srgbClr val="1F95BF"/>
                </a:gs>
                <a:gs pos="48000">
                  <a:schemeClr val="tx2"/>
                </a:gs>
                <a:gs pos="100000">
                  <a:srgbClr val="2EB0DE"/>
                </a:gs>
              </a:gsLst>
              <a:lin ang="16200000" scaled="1"/>
            </a:gradFill>
            <a:ln w="12700" cap="flat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algn="r"/>
              <a:endParaRPr lang="zh-CN" altLang="en-US" sz="2000">
                <a:solidFill>
                  <a:schemeClr val="bg1"/>
                </a:solidFill>
                <a:latin typeface="+mn-lt"/>
                <a:ea typeface="+mn-ea"/>
                <a:cs typeface="+mn-ea"/>
              </a:endParaRPr>
            </a:p>
          </p:txBody>
        </p:sp>
        <p:sp>
          <p:nvSpPr>
            <p:cNvPr id="45" name="椭圆 44"/>
            <p:cNvSpPr/>
            <p:nvPr/>
          </p:nvSpPr>
          <p:spPr bwMode="auto">
            <a:xfrm>
              <a:off x="3770359" y="3878383"/>
              <a:ext cx="645978" cy="645976"/>
            </a:xfrm>
            <a:prstGeom prst="ellipse">
              <a:avLst/>
            </a:prstGeom>
            <a:gradFill>
              <a:gsLst>
                <a:gs pos="0">
                  <a:srgbClr val="1F95BF"/>
                </a:gs>
                <a:gs pos="48000">
                  <a:schemeClr val="tx2"/>
                </a:gs>
                <a:gs pos="100000">
                  <a:srgbClr val="2EB0DE"/>
                </a:gs>
              </a:gsLst>
              <a:lin ang="16200000" scaled="1"/>
            </a:gradFill>
            <a:ln w="12700" cap="flat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algn="r"/>
              <a:endParaRPr lang="zh-CN" altLang="en-US" sz="2000">
                <a:solidFill>
                  <a:schemeClr val="bg1"/>
                </a:solidFill>
                <a:latin typeface="+mn-lt"/>
                <a:ea typeface="+mn-ea"/>
                <a:cs typeface="+mn-ea"/>
              </a:endParaRPr>
            </a:p>
          </p:txBody>
        </p:sp>
        <p:sp>
          <p:nvSpPr>
            <p:cNvPr id="46" name="椭圆 45"/>
            <p:cNvSpPr/>
            <p:nvPr/>
          </p:nvSpPr>
          <p:spPr bwMode="auto">
            <a:xfrm>
              <a:off x="3770359" y="4912098"/>
              <a:ext cx="645978" cy="645976"/>
            </a:xfrm>
            <a:prstGeom prst="ellipse">
              <a:avLst/>
            </a:prstGeom>
            <a:gradFill>
              <a:gsLst>
                <a:gs pos="0">
                  <a:srgbClr val="1F95BF"/>
                </a:gs>
                <a:gs pos="48000">
                  <a:schemeClr val="tx2"/>
                </a:gs>
                <a:gs pos="100000">
                  <a:srgbClr val="2EB0DE"/>
                </a:gs>
              </a:gsLst>
              <a:lin ang="16200000" scaled="1"/>
            </a:gradFill>
            <a:ln w="12700" cap="flat">
              <a:solidFill>
                <a:schemeClr val="bg1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algn="r"/>
              <a:endParaRPr lang="zh-CN" altLang="en-US" sz="2000">
                <a:solidFill>
                  <a:schemeClr val="bg1"/>
                </a:solidFill>
                <a:latin typeface="+mn-lt"/>
                <a:ea typeface="+mn-ea"/>
                <a:cs typeface="+mn-ea"/>
              </a:endParaRPr>
            </a:p>
          </p:txBody>
        </p:sp>
        <p:sp>
          <p:nvSpPr>
            <p:cNvPr id="48" name="Freeform 33"/>
            <p:cNvSpPr>
              <a:spLocks noEditPoints="1"/>
            </p:cNvSpPr>
            <p:nvPr/>
          </p:nvSpPr>
          <p:spPr bwMode="auto">
            <a:xfrm>
              <a:off x="3907361" y="1995433"/>
              <a:ext cx="336594" cy="358388"/>
            </a:xfrm>
            <a:custGeom>
              <a:avLst/>
              <a:gdLst>
                <a:gd name="T0" fmla="*/ 410 w 538"/>
                <a:gd name="T1" fmla="*/ 124 h 569"/>
                <a:gd name="T2" fmla="*/ 401 w 538"/>
                <a:gd name="T3" fmla="*/ 61 h 569"/>
                <a:gd name="T4" fmla="*/ 440 w 538"/>
                <a:gd name="T5" fmla="*/ 163 h 569"/>
                <a:gd name="T6" fmla="*/ 219 w 538"/>
                <a:gd name="T7" fmla="*/ 191 h 569"/>
                <a:gd name="T8" fmla="*/ 440 w 538"/>
                <a:gd name="T9" fmla="*/ 163 h 569"/>
                <a:gd name="T10" fmla="*/ 219 w 538"/>
                <a:gd name="T11" fmla="*/ 224 h 569"/>
                <a:gd name="T12" fmla="*/ 440 w 538"/>
                <a:gd name="T13" fmla="*/ 253 h 569"/>
                <a:gd name="T14" fmla="*/ 440 w 538"/>
                <a:gd name="T15" fmla="*/ 290 h 569"/>
                <a:gd name="T16" fmla="*/ 368 w 538"/>
                <a:gd name="T17" fmla="*/ 319 h 569"/>
                <a:gd name="T18" fmla="*/ 440 w 538"/>
                <a:gd name="T19" fmla="*/ 290 h 569"/>
                <a:gd name="T20" fmla="*/ 219 w 538"/>
                <a:gd name="T21" fmla="*/ 100 h 569"/>
                <a:gd name="T22" fmla="*/ 344 w 538"/>
                <a:gd name="T23" fmla="*/ 128 h 569"/>
                <a:gd name="T24" fmla="*/ 167 w 538"/>
                <a:gd name="T25" fmla="*/ 469 h 569"/>
                <a:gd name="T26" fmla="*/ 254 w 538"/>
                <a:gd name="T27" fmla="*/ 419 h 569"/>
                <a:gd name="T28" fmla="*/ 167 w 538"/>
                <a:gd name="T29" fmla="*/ 469 h 569"/>
                <a:gd name="T30" fmla="*/ 109 w 538"/>
                <a:gd name="T31" fmla="*/ 384 h 569"/>
                <a:gd name="T32" fmla="*/ 199 w 538"/>
                <a:gd name="T33" fmla="*/ 428 h 569"/>
                <a:gd name="T34" fmla="*/ 210 w 538"/>
                <a:gd name="T35" fmla="*/ 326 h 569"/>
                <a:gd name="T36" fmla="*/ 94 w 538"/>
                <a:gd name="T37" fmla="*/ 241 h 569"/>
                <a:gd name="T38" fmla="*/ 61 w 538"/>
                <a:gd name="T39" fmla="*/ 184 h 569"/>
                <a:gd name="T40" fmla="*/ 7 w 538"/>
                <a:gd name="T41" fmla="*/ 238 h 569"/>
                <a:gd name="T42" fmla="*/ 70 w 538"/>
                <a:gd name="T43" fmla="*/ 390 h 569"/>
                <a:gd name="T44" fmla="*/ 34 w 538"/>
                <a:gd name="T45" fmla="*/ 274 h 569"/>
                <a:gd name="T46" fmla="*/ 47 w 538"/>
                <a:gd name="T47" fmla="*/ 241 h 569"/>
                <a:gd name="T48" fmla="*/ 117 w 538"/>
                <a:gd name="T49" fmla="*/ 201 h 569"/>
                <a:gd name="T50" fmla="*/ 420 w 538"/>
                <a:gd name="T51" fmla="*/ 0 h 569"/>
                <a:gd name="T52" fmla="*/ 128 w 538"/>
                <a:gd name="T53" fmla="*/ 75 h 569"/>
                <a:gd name="T54" fmla="*/ 184 w 538"/>
                <a:gd name="T55" fmla="*/ 237 h 569"/>
                <a:gd name="T56" fmla="*/ 202 w 538"/>
                <a:gd name="T57" fmla="*/ 57 h 569"/>
                <a:gd name="T58" fmla="*/ 375 w 538"/>
                <a:gd name="T59" fmla="*/ 136 h 569"/>
                <a:gd name="T60" fmla="*/ 482 w 538"/>
                <a:gd name="T61" fmla="*/ 150 h 569"/>
                <a:gd name="T62" fmla="*/ 463 w 538"/>
                <a:gd name="T63" fmla="*/ 445 h 569"/>
                <a:gd name="T64" fmla="*/ 305 w 538"/>
                <a:gd name="T65" fmla="*/ 501 h 569"/>
                <a:gd name="T66" fmla="*/ 538 w 538"/>
                <a:gd name="T67" fmla="*/ 426 h 569"/>
                <a:gd name="T68" fmla="*/ 420 w 538"/>
                <a:gd name="T69" fmla="*/ 0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38" h="569">
                  <a:moveTo>
                    <a:pt x="465" y="124"/>
                  </a:moveTo>
                  <a:lnTo>
                    <a:pt x="410" y="124"/>
                  </a:lnTo>
                  <a:cubicBezTo>
                    <a:pt x="405" y="124"/>
                    <a:pt x="401" y="120"/>
                    <a:pt x="401" y="115"/>
                  </a:cubicBezTo>
                  <a:lnTo>
                    <a:pt x="401" y="61"/>
                  </a:lnTo>
                  <a:lnTo>
                    <a:pt x="465" y="124"/>
                  </a:lnTo>
                  <a:close/>
                  <a:moveTo>
                    <a:pt x="440" y="163"/>
                  </a:moveTo>
                  <a:lnTo>
                    <a:pt x="219" y="163"/>
                  </a:lnTo>
                  <a:lnTo>
                    <a:pt x="219" y="191"/>
                  </a:lnTo>
                  <a:lnTo>
                    <a:pt x="440" y="191"/>
                  </a:lnTo>
                  <a:lnTo>
                    <a:pt x="440" y="163"/>
                  </a:lnTo>
                  <a:close/>
                  <a:moveTo>
                    <a:pt x="440" y="224"/>
                  </a:moveTo>
                  <a:lnTo>
                    <a:pt x="219" y="224"/>
                  </a:lnTo>
                  <a:lnTo>
                    <a:pt x="219" y="253"/>
                  </a:lnTo>
                  <a:lnTo>
                    <a:pt x="440" y="253"/>
                  </a:lnTo>
                  <a:lnTo>
                    <a:pt x="440" y="224"/>
                  </a:lnTo>
                  <a:close/>
                  <a:moveTo>
                    <a:pt x="440" y="290"/>
                  </a:moveTo>
                  <a:lnTo>
                    <a:pt x="368" y="290"/>
                  </a:lnTo>
                  <a:lnTo>
                    <a:pt x="368" y="319"/>
                  </a:lnTo>
                  <a:lnTo>
                    <a:pt x="440" y="319"/>
                  </a:lnTo>
                  <a:lnTo>
                    <a:pt x="440" y="290"/>
                  </a:lnTo>
                  <a:close/>
                  <a:moveTo>
                    <a:pt x="344" y="100"/>
                  </a:moveTo>
                  <a:lnTo>
                    <a:pt x="219" y="100"/>
                  </a:lnTo>
                  <a:lnTo>
                    <a:pt x="219" y="128"/>
                  </a:lnTo>
                  <a:lnTo>
                    <a:pt x="344" y="128"/>
                  </a:lnTo>
                  <a:lnTo>
                    <a:pt x="344" y="100"/>
                  </a:lnTo>
                  <a:close/>
                  <a:moveTo>
                    <a:pt x="167" y="469"/>
                  </a:moveTo>
                  <a:cubicBezTo>
                    <a:pt x="217" y="529"/>
                    <a:pt x="267" y="569"/>
                    <a:pt x="278" y="562"/>
                  </a:cubicBezTo>
                  <a:cubicBezTo>
                    <a:pt x="290" y="556"/>
                    <a:pt x="281" y="492"/>
                    <a:pt x="254" y="419"/>
                  </a:cubicBezTo>
                  <a:cubicBezTo>
                    <a:pt x="240" y="428"/>
                    <a:pt x="226" y="437"/>
                    <a:pt x="211" y="446"/>
                  </a:cubicBezTo>
                  <a:cubicBezTo>
                    <a:pt x="197" y="454"/>
                    <a:pt x="182" y="461"/>
                    <a:pt x="167" y="469"/>
                  </a:cubicBezTo>
                  <a:close/>
                  <a:moveTo>
                    <a:pt x="52" y="262"/>
                  </a:moveTo>
                  <a:cubicBezTo>
                    <a:pt x="62" y="296"/>
                    <a:pt x="82" y="337"/>
                    <a:pt x="109" y="384"/>
                  </a:cubicBezTo>
                  <a:cubicBezTo>
                    <a:pt x="122" y="408"/>
                    <a:pt x="138" y="431"/>
                    <a:pt x="154" y="452"/>
                  </a:cubicBezTo>
                  <a:cubicBezTo>
                    <a:pt x="169" y="445"/>
                    <a:pt x="184" y="437"/>
                    <a:pt x="199" y="428"/>
                  </a:cubicBezTo>
                  <a:cubicBezTo>
                    <a:pt x="215" y="420"/>
                    <a:pt x="230" y="409"/>
                    <a:pt x="246" y="399"/>
                  </a:cubicBezTo>
                  <a:cubicBezTo>
                    <a:pt x="236" y="375"/>
                    <a:pt x="224" y="350"/>
                    <a:pt x="210" y="326"/>
                  </a:cubicBezTo>
                  <a:cubicBezTo>
                    <a:pt x="183" y="279"/>
                    <a:pt x="157" y="241"/>
                    <a:pt x="133" y="216"/>
                  </a:cubicBezTo>
                  <a:cubicBezTo>
                    <a:pt x="120" y="224"/>
                    <a:pt x="108" y="233"/>
                    <a:pt x="94" y="241"/>
                  </a:cubicBezTo>
                  <a:cubicBezTo>
                    <a:pt x="80" y="249"/>
                    <a:pt x="66" y="255"/>
                    <a:pt x="52" y="262"/>
                  </a:cubicBezTo>
                  <a:close/>
                  <a:moveTo>
                    <a:pt x="61" y="184"/>
                  </a:moveTo>
                  <a:cubicBezTo>
                    <a:pt x="53" y="188"/>
                    <a:pt x="48" y="196"/>
                    <a:pt x="46" y="206"/>
                  </a:cubicBezTo>
                  <a:cubicBezTo>
                    <a:pt x="32" y="210"/>
                    <a:pt x="17" y="220"/>
                    <a:pt x="7" y="238"/>
                  </a:cubicBezTo>
                  <a:cubicBezTo>
                    <a:pt x="0" y="254"/>
                    <a:pt x="3" y="277"/>
                    <a:pt x="12" y="294"/>
                  </a:cubicBezTo>
                  <a:cubicBezTo>
                    <a:pt x="29" y="323"/>
                    <a:pt x="51" y="360"/>
                    <a:pt x="70" y="390"/>
                  </a:cubicBezTo>
                  <a:cubicBezTo>
                    <a:pt x="82" y="395"/>
                    <a:pt x="80" y="369"/>
                    <a:pt x="75" y="362"/>
                  </a:cubicBezTo>
                  <a:cubicBezTo>
                    <a:pt x="60" y="339"/>
                    <a:pt x="46" y="316"/>
                    <a:pt x="34" y="274"/>
                  </a:cubicBezTo>
                  <a:cubicBezTo>
                    <a:pt x="31" y="254"/>
                    <a:pt x="40" y="245"/>
                    <a:pt x="46" y="236"/>
                  </a:cubicBezTo>
                  <a:cubicBezTo>
                    <a:pt x="47" y="238"/>
                    <a:pt x="47" y="239"/>
                    <a:pt x="47" y="241"/>
                  </a:cubicBezTo>
                  <a:cubicBezTo>
                    <a:pt x="59" y="236"/>
                    <a:pt x="71" y="230"/>
                    <a:pt x="83" y="224"/>
                  </a:cubicBezTo>
                  <a:cubicBezTo>
                    <a:pt x="95" y="217"/>
                    <a:pt x="106" y="209"/>
                    <a:pt x="117" y="201"/>
                  </a:cubicBezTo>
                  <a:cubicBezTo>
                    <a:pt x="95" y="182"/>
                    <a:pt x="76" y="175"/>
                    <a:pt x="61" y="184"/>
                  </a:cubicBezTo>
                  <a:close/>
                  <a:moveTo>
                    <a:pt x="420" y="0"/>
                  </a:moveTo>
                  <a:lnTo>
                    <a:pt x="202" y="0"/>
                  </a:lnTo>
                  <a:cubicBezTo>
                    <a:pt x="161" y="0"/>
                    <a:pt x="128" y="34"/>
                    <a:pt x="128" y="75"/>
                  </a:cubicBezTo>
                  <a:lnTo>
                    <a:pt x="128" y="175"/>
                  </a:lnTo>
                  <a:cubicBezTo>
                    <a:pt x="152" y="194"/>
                    <a:pt x="166" y="211"/>
                    <a:pt x="184" y="237"/>
                  </a:cubicBezTo>
                  <a:lnTo>
                    <a:pt x="184" y="75"/>
                  </a:lnTo>
                  <a:cubicBezTo>
                    <a:pt x="184" y="65"/>
                    <a:pt x="192" y="57"/>
                    <a:pt x="202" y="57"/>
                  </a:cubicBezTo>
                  <a:lnTo>
                    <a:pt x="375" y="57"/>
                  </a:lnTo>
                  <a:lnTo>
                    <a:pt x="375" y="136"/>
                  </a:lnTo>
                  <a:cubicBezTo>
                    <a:pt x="375" y="144"/>
                    <a:pt x="382" y="150"/>
                    <a:pt x="389" y="150"/>
                  </a:cubicBezTo>
                  <a:lnTo>
                    <a:pt x="482" y="150"/>
                  </a:lnTo>
                  <a:lnTo>
                    <a:pt x="482" y="426"/>
                  </a:lnTo>
                  <a:cubicBezTo>
                    <a:pt x="482" y="437"/>
                    <a:pt x="474" y="445"/>
                    <a:pt x="463" y="445"/>
                  </a:cubicBezTo>
                  <a:lnTo>
                    <a:pt x="290" y="445"/>
                  </a:lnTo>
                  <a:cubicBezTo>
                    <a:pt x="296" y="463"/>
                    <a:pt x="301" y="482"/>
                    <a:pt x="305" y="501"/>
                  </a:cubicBezTo>
                  <a:lnTo>
                    <a:pt x="463" y="501"/>
                  </a:lnTo>
                  <a:cubicBezTo>
                    <a:pt x="505" y="501"/>
                    <a:pt x="538" y="468"/>
                    <a:pt x="538" y="426"/>
                  </a:cubicBezTo>
                  <a:lnTo>
                    <a:pt x="538" y="119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3939495" y="5080715"/>
              <a:ext cx="318438" cy="317226"/>
            </a:xfrm>
            <a:custGeom>
              <a:avLst/>
              <a:gdLst>
                <a:gd name="T0" fmla="*/ 459 w 508"/>
                <a:gd name="T1" fmla="*/ 434 h 503"/>
                <a:gd name="T2" fmla="*/ 407 w 508"/>
                <a:gd name="T3" fmla="*/ 434 h 503"/>
                <a:gd name="T4" fmla="*/ 490 w 508"/>
                <a:gd name="T5" fmla="*/ 49 h 503"/>
                <a:gd name="T6" fmla="*/ 421 w 508"/>
                <a:gd name="T7" fmla="*/ 1 h 503"/>
                <a:gd name="T8" fmla="*/ 239 w 508"/>
                <a:gd name="T9" fmla="*/ 164 h 503"/>
                <a:gd name="T10" fmla="*/ 213 w 508"/>
                <a:gd name="T11" fmla="*/ 201 h 503"/>
                <a:gd name="T12" fmla="*/ 190 w 508"/>
                <a:gd name="T13" fmla="*/ 212 h 503"/>
                <a:gd name="T14" fmla="*/ 193 w 508"/>
                <a:gd name="T15" fmla="*/ 281 h 503"/>
                <a:gd name="T16" fmla="*/ 45 w 508"/>
                <a:gd name="T17" fmla="*/ 409 h 503"/>
                <a:gd name="T18" fmla="*/ 29 w 508"/>
                <a:gd name="T19" fmla="*/ 503 h 503"/>
                <a:gd name="T20" fmla="*/ 105 w 508"/>
                <a:gd name="T21" fmla="*/ 427 h 503"/>
                <a:gd name="T22" fmla="*/ 225 w 508"/>
                <a:gd name="T23" fmla="*/ 314 h 503"/>
                <a:gd name="T24" fmla="*/ 292 w 508"/>
                <a:gd name="T25" fmla="*/ 314 h 503"/>
                <a:gd name="T26" fmla="*/ 312 w 508"/>
                <a:gd name="T27" fmla="*/ 272 h 503"/>
                <a:gd name="T28" fmla="*/ 341 w 508"/>
                <a:gd name="T29" fmla="*/ 266 h 503"/>
                <a:gd name="T30" fmla="*/ 490 w 508"/>
                <a:gd name="T31" fmla="*/ 49 h 503"/>
                <a:gd name="T32" fmla="*/ 198 w 508"/>
                <a:gd name="T33" fmla="*/ 165 h 503"/>
                <a:gd name="T34" fmla="*/ 204 w 508"/>
                <a:gd name="T35" fmla="*/ 158 h 503"/>
                <a:gd name="T36" fmla="*/ 220 w 508"/>
                <a:gd name="T37" fmla="*/ 142 h 503"/>
                <a:gd name="T38" fmla="*/ 109 w 508"/>
                <a:gd name="T39" fmla="*/ 1 h 503"/>
                <a:gd name="T40" fmla="*/ 142 w 508"/>
                <a:gd name="T41" fmla="*/ 81 h 503"/>
                <a:gd name="T42" fmla="*/ 11 w 508"/>
                <a:gd name="T43" fmla="*/ 99 h 503"/>
                <a:gd name="T44" fmla="*/ 117 w 508"/>
                <a:gd name="T45" fmla="*/ 226 h 503"/>
                <a:gd name="T46" fmla="*/ 153 w 508"/>
                <a:gd name="T47" fmla="*/ 219 h 503"/>
                <a:gd name="T48" fmla="*/ 184 w 508"/>
                <a:gd name="T49" fmla="*/ 179 h 503"/>
                <a:gd name="T50" fmla="*/ 339 w 508"/>
                <a:gd name="T51" fmla="*/ 306 h 503"/>
                <a:gd name="T52" fmla="*/ 312 w 508"/>
                <a:gd name="T53" fmla="*/ 334 h 503"/>
                <a:gd name="T54" fmla="*/ 374 w 508"/>
                <a:gd name="T55" fmla="*/ 440 h 503"/>
                <a:gd name="T56" fmla="*/ 439 w 508"/>
                <a:gd name="T57" fmla="*/ 503 h 503"/>
                <a:gd name="T58" fmla="*/ 495 w 508"/>
                <a:gd name="T59" fmla="*/ 417 h 503"/>
                <a:gd name="T60" fmla="*/ 355 w 508"/>
                <a:gd name="T61" fmla="*/ 291 h 503"/>
                <a:gd name="T62" fmla="*/ 333 w 508"/>
                <a:gd name="T63" fmla="*/ 293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8" h="503">
                  <a:moveTo>
                    <a:pt x="433" y="407"/>
                  </a:moveTo>
                  <a:cubicBezTo>
                    <a:pt x="447" y="407"/>
                    <a:pt x="459" y="419"/>
                    <a:pt x="459" y="434"/>
                  </a:cubicBezTo>
                  <a:cubicBezTo>
                    <a:pt x="459" y="448"/>
                    <a:pt x="447" y="460"/>
                    <a:pt x="433" y="460"/>
                  </a:cubicBezTo>
                  <a:cubicBezTo>
                    <a:pt x="418" y="460"/>
                    <a:pt x="407" y="448"/>
                    <a:pt x="407" y="434"/>
                  </a:cubicBezTo>
                  <a:cubicBezTo>
                    <a:pt x="407" y="419"/>
                    <a:pt x="418" y="407"/>
                    <a:pt x="433" y="407"/>
                  </a:cubicBezTo>
                  <a:close/>
                  <a:moveTo>
                    <a:pt x="490" y="49"/>
                  </a:moveTo>
                  <a:lnTo>
                    <a:pt x="455" y="14"/>
                  </a:lnTo>
                  <a:cubicBezTo>
                    <a:pt x="446" y="5"/>
                    <a:pt x="433" y="1"/>
                    <a:pt x="421" y="1"/>
                  </a:cubicBezTo>
                  <a:cubicBezTo>
                    <a:pt x="409" y="1"/>
                    <a:pt x="397" y="5"/>
                    <a:pt x="388" y="14"/>
                  </a:cubicBezTo>
                  <a:lnTo>
                    <a:pt x="239" y="164"/>
                  </a:lnTo>
                  <a:cubicBezTo>
                    <a:pt x="243" y="172"/>
                    <a:pt x="240" y="186"/>
                    <a:pt x="233" y="193"/>
                  </a:cubicBezTo>
                  <a:cubicBezTo>
                    <a:pt x="228" y="198"/>
                    <a:pt x="220" y="201"/>
                    <a:pt x="213" y="201"/>
                  </a:cubicBezTo>
                  <a:cubicBezTo>
                    <a:pt x="209" y="201"/>
                    <a:pt x="206" y="200"/>
                    <a:pt x="203" y="199"/>
                  </a:cubicBezTo>
                  <a:lnTo>
                    <a:pt x="190" y="212"/>
                  </a:lnTo>
                  <a:cubicBezTo>
                    <a:pt x="172" y="230"/>
                    <a:pt x="172" y="260"/>
                    <a:pt x="190" y="279"/>
                  </a:cubicBezTo>
                  <a:lnTo>
                    <a:pt x="193" y="281"/>
                  </a:lnTo>
                  <a:lnTo>
                    <a:pt x="76" y="398"/>
                  </a:lnTo>
                  <a:lnTo>
                    <a:pt x="45" y="409"/>
                  </a:lnTo>
                  <a:lnTo>
                    <a:pt x="0" y="474"/>
                  </a:lnTo>
                  <a:lnTo>
                    <a:pt x="29" y="503"/>
                  </a:lnTo>
                  <a:lnTo>
                    <a:pt x="94" y="458"/>
                  </a:lnTo>
                  <a:lnTo>
                    <a:pt x="105" y="427"/>
                  </a:lnTo>
                  <a:lnTo>
                    <a:pt x="222" y="310"/>
                  </a:lnTo>
                  <a:lnTo>
                    <a:pt x="225" y="314"/>
                  </a:lnTo>
                  <a:cubicBezTo>
                    <a:pt x="234" y="323"/>
                    <a:pt x="247" y="328"/>
                    <a:pt x="259" y="328"/>
                  </a:cubicBezTo>
                  <a:cubicBezTo>
                    <a:pt x="271" y="328"/>
                    <a:pt x="283" y="323"/>
                    <a:pt x="292" y="314"/>
                  </a:cubicBezTo>
                  <a:lnTo>
                    <a:pt x="305" y="301"/>
                  </a:lnTo>
                  <a:cubicBezTo>
                    <a:pt x="301" y="292"/>
                    <a:pt x="304" y="279"/>
                    <a:pt x="312" y="272"/>
                  </a:cubicBezTo>
                  <a:cubicBezTo>
                    <a:pt x="316" y="267"/>
                    <a:pt x="324" y="264"/>
                    <a:pt x="331" y="264"/>
                  </a:cubicBezTo>
                  <a:cubicBezTo>
                    <a:pt x="335" y="264"/>
                    <a:pt x="338" y="264"/>
                    <a:pt x="341" y="266"/>
                  </a:cubicBezTo>
                  <a:lnTo>
                    <a:pt x="490" y="116"/>
                  </a:lnTo>
                  <a:cubicBezTo>
                    <a:pt x="508" y="98"/>
                    <a:pt x="508" y="68"/>
                    <a:pt x="490" y="49"/>
                  </a:cubicBezTo>
                  <a:close/>
                  <a:moveTo>
                    <a:pt x="184" y="179"/>
                  </a:moveTo>
                  <a:lnTo>
                    <a:pt x="198" y="165"/>
                  </a:lnTo>
                  <a:lnTo>
                    <a:pt x="211" y="171"/>
                  </a:lnTo>
                  <a:lnTo>
                    <a:pt x="204" y="158"/>
                  </a:lnTo>
                  <a:lnTo>
                    <a:pt x="219" y="144"/>
                  </a:lnTo>
                  <a:lnTo>
                    <a:pt x="220" y="142"/>
                  </a:lnTo>
                  <a:cubicBezTo>
                    <a:pt x="224" y="134"/>
                    <a:pt x="225" y="126"/>
                    <a:pt x="225" y="118"/>
                  </a:cubicBezTo>
                  <a:cubicBezTo>
                    <a:pt x="225" y="58"/>
                    <a:pt x="168" y="0"/>
                    <a:pt x="109" y="1"/>
                  </a:cubicBezTo>
                  <a:cubicBezTo>
                    <a:pt x="108" y="1"/>
                    <a:pt x="102" y="8"/>
                    <a:pt x="98" y="12"/>
                  </a:cubicBezTo>
                  <a:cubicBezTo>
                    <a:pt x="146" y="60"/>
                    <a:pt x="142" y="52"/>
                    <a:pt x="142" y="81"/>
                  </a:cubicBezTo>
                  <a:cubicBezTo>
                    <a:pt x="142" y="105"/>
                    <a:pt x="104" y="143"/>
                    <a:pt x="80" y="143"/>
                  </a:cubicBezTo>
                  <a:cubicBezTo>
                    <a:pt x="50" y="143"/>
                    <a:pt x="60" y="148"/>
                    <a:pt x="11" y="99"/>
                  </a:cubicBezTo>
                  <a:cubicBezTo>
                    <a:pt x="7" y="102"/>
                    <a:pt x="0" y="109"/>
                    <a:pt x="0" y="109"/>
                  </a:cubicBezTo>
                  <a:cubicBezTo>
                    <a:pt x="1" y="169"/>
                    <a:pt x="58" y="226"/>
                    <a:pt x="117" y="226"/>
                  </a:cubicBezTo>
                  <a:cubicBezTo>
                    <a:pt x="128" y="226"/>
                    <a:pt x="140" y="223"/>
                    <a:pt x="151" y="217"/>
                  </a:cubicBezTo>
                  <a:lnTo>
                    <a:pt x="153" y="219"/>
                  </a:lnTo>
                  <a:cubicBezTo>
                    <a:pt x="157" y="209"/>
                    <a:pt x="163" y="200"/>
                    <a:pt x="171" y="192"/>
                  </a:cubicBezTo>
                  <a:lnTo>
                    <a:pt x="184" y="179"/>
                  </a:lnTo>
                  <a:close/>
                  <a:moveTo>
                    <a:pt x="333" y="293"/>
                  </a:moveTo>
                  <a:lnTo>
                    <a:pt x="339" y="306"/>
                  </a:lnTo>
                  <a:lnTo>
                    <a:pt x="325" y="320"/>
                  </a:lnTo>
                  <a:lnTo>
                    <a:pt x="312" y="334"/>
                  </a:lnTo>
                  <a:cubicBezTo>
                    <a:pt x="304" y="341"/>
                    <a:pt x="295" y="347"/>
                    <a:pt x="285" y="351"/>
                  </a:cubicBezTo>
                  <a:lnTo>
                    <a:pt x="374" y="440"/>
                  </a:lnTo>
                  <a:lnTo>
                    <a:pt x="416" y="497"/>
                  </a:lnTo>
                  <a:lnTo>
                    <a:pt x="439" y="503"/>
                  </a:lnTo>
                  <a:lnTo>
                    <a:pt x="501" y="440"/>
                  </a:lnTo>
                  <a:lnTo>
                    <a:pt x="495" y="417"/>
                  </a:lnTo>
                  <a:lnTo>
                    <a:pt x="439" y="375"/>
                  </a:lnTo>
                  <a:lnTo>
                    <a:pt x="355" y="291"/>
                  </a:lnTo>
                  <a:lnTo>
                    <a:pt x="346" y="299"/>
                  </a:lnTo>
                  <a:lnTo>
                    <a:pt x="333" y="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35"/>
            <p:cNvSpPr>
              <a:spLocks noEditPoints="1"/>
            </p:cNvSpPr>
            <p:nvPr/>
          </p:nvSpPr>
          <p:spPr bwMode="auto">
            <a:xfrm>
              <a:off x="3915364" y="3003540"/>
              <a:ext cx="355966" cy="358388"/>
            </a:xfrm>
            <a:custGeom>
              <a:avLst/>
              <a:gdLst>
                <a:gd name="T0" fmla="*/ 403 w 568"/>
                <a:gd name="T1" fmla="*/ 285 h 569"/>
                <a:gd name="T2" fmla="*/ 303 w 568"/>
                <a:gd name="T3" fmla="*/ 221 h 569"/>
                <a:gd name="T4" fmla="*/ 170 w 568"/>
                <a:gd name="T5" fmla="*/ 253 h 569"/>
                <a:gd name="T6" fmla="*/ 335 w 568"/>
                <a:gd name="T7" fmla="*/ 392 h 569"/>
                <a:gd name="T8" fmla="*/ 505 w 568"/>
                <a:gd name="T9" fmla="*/ 448 h 569"/>
                <a:gd name="T10" fmla="*/ 494 w 568"/>
                <a:gd name="T11" fmla="*/ 232 h 569"/>
                <a:gd name="T12" fmla="*/ 462 w 568"/>
                <a:gd name="T13" fmla="*/ 196 h 569"/>
                <a:gd name="T14" fmla="*/ 476 w 568"/>
                <a:gd name="T15" fmla="*/ 169 h 569"/>
                <a:gd name="T16" fmla="*/ 497 w 568"/>
                <a:gd name="T17" fmla="*/ 96 h 569"/>
                <a:gd name="T18" fmla="*/ 414 w 568"/>
                <a:gd name="T19" fmla="*/ 80 h 569"/>
                <a:gd name="T20" fmla="*/ 359 w 568"/>
                <a:gd name="T21" fmla="*/ 104 h 569"/>
                <a:gd name="T22" fmla="*/ 338 w 568"/>
                <a:gd name="T23" fmla="*/ 67 h 569"/>
                <a:gd name="T24" fmla="*/ 301 w 568"/>
                <a:gd name="T25" fmla="*/ 0 h 569"/>
                <a:gd name="T26" fmla="*/ 231 w 568"/>
                <a:gd name="T27" fmla="*/ 48 h 569"/>
                <a:gd name="T28" fmla="*/ 231 w 568"/>
                <a:gd name="T29" fmla="*/ 75 h 569"/>
                <a:gd name="T30" fmla="*/ 231 w 568"/>
                <a:gd name="T31" fmla="*/ 78 h 569"/>
                <a:gd name="T32" fmla="*/ 229 w 568"/>
                <a:gd name="T33" fmla="*/ 84 h 569"/>
                <a:gd name="T34" fmla="*/ 227 w 568"/>
                <a:gd name="T35" fmla="*/ 87 h 569"/>
                <a:gd name="T36" fmla="*/ 174 w 568"/>
                <a:gd name="T37" fmla="*/ 98 h 569"/>
                <a:gd name="T38" fmla="*/ 147 w 568"/>
                <a:gd name="T39" fmla="*/ 71 h 569"/>
                <a:gd name="T40" fmla="*/ 71 w 568"/>
                <a:gd name="T41" fmla="*/ 146 h 569"/>
                <a:gd name="T42" fmla="*/ 99 w 568"/>
                <a:gd name="T43" fmla="*/ 175 h 569"/>
                <a:gd name="T44" fmla="*/ 102 w 568"/>
                <a:gd name="T45" fmla="*/ 179 h 569"/>
                <a:gd name="T46" fmla="*/ 104 w 568"/>
                <a:gd name="T47" fmla="*/ 184 h 569"/>
                <a:gd name="T48" fmla="*/ 105 w 568"/>
                <a:gd name="T49" fmla="*/ 188 h 569"/>
                <a:gd name="T50" fmla="*/ 95 w 568"/>
                <a:gd name="T51" fmla="*/ 221 h 569"/>
                <a:gd name="T52" fmla="*/ 47 w 568"/>
                <a:gd name="T53" fmla="*/ 231 h 569"/>
                <a:gd name="T54" fmla="*/ 0 w 568"/>
                <a:gd name="T55" fmla="*/ 300 h 569"/>
                <a:gd name="T56" fmla="*/ 74 w 568"/>
                <a:gd name="T57" fmla="*/ 337 h 569"/>
                <a:gd name="T58" fmla="*/ 80 w 568"/>
                <a:gd name="T59" fmla="*/ 339 h 569"/>
                <a:gd name="T60" fmla="*/ 98 w 568"/>
                <a:gd name="T61" fmla="*/ 395 h 569"/>
                <a:gd name="T62" fmla="*/ 78 w 568"/>
                <a:gd name="T63" fmla="*/ 414 h 569"/>
                <a:gd name="T64" fmla="*/ 94 w 568"/>
                <a:gd name="T65" fmla="*/ 497 h 569"/>
                <a:gd name="T66" fmla="*/ 173 w 568"/>
                <a:gd name="T67" fmla="*/ 470 h 569"/>
                <a:gd name="T68" fmla="*/ 175 w 568"/>
                <a:gd name="T69" fmla="*/ 468 h 569"/>
                <a:gd name="T70" fmla="*/ 180 w 568"/>
                <a:gd name="T71" fmla="*/ 466 h 569"/>
                <a:gd name="T72" fmla="*/ 184 w 568"/>
                <a:gd name="T73" fmla="*/ 464 h 569"/>
                <a:gd name="T74" fmla="*/ 187 w 568"/>
                <a:gd name="T75" fmla="*/ 463 h 569"/>
                <a:gd name="T76" fmla="*/ 193 w 568"/>
                <a:gd name="T77" fmla="*/ 463 h 569"/>
                <a:gd name="T78" fmla="*/ 230 w 568"/>
                <a:gd name="T79" fmla="*/ 502 h 569"/>
                <a:gd name="T80" fmla="*/ 266 w 568"/>
                <a:gd name="T81" fmla="*/ 569 h 569"/>
                <a:gd name="T82" fmla="*/ 336 w 568"/>
                <a:gd name="T83" fmla="*/ 522 h 569"/>
                <a:gd name="T84" fmla="*/ 337 w 568"/>
                <a:gd name="T85" fmla="*/ 494 h 569"/>
                <a:gd name="T86" fmla="*/ 346 w 568"/>
                <a:gd name="T87" fmla="*/ 474 h 569"/>
                <a:gd name="T88" fmla="*/ 355 w 568"/>
                <a:gd name="T89" fmla="*/ 467 h 569"/>
                <a:gd name="T90" fmla="*/ 359 w 568"/>
                <a:gd name="T91" fmla="*/ 466 h 569"/>
                <a:gd name="T92" fmla="*/ 128 w 568"/>
                <a:gd name="T93" fmla="*/ 284 h 569"/>
                <a:gd name="T94" fmla="*/ 434 w 568"/>
                <a:gd name="T95" fmla="*/ 327 h 569"/>
                <a:gd name="T96" fmla="*/ 484 w 568"/>
                <a:gd name="T97" fmla="*/ 341 h 569"/>
                <a:gd name="T98" fmla="*/ 520 w 568"/>
                <a:gd name="T99" fmla="*/ 338 h 569"/>
                <a:gd name="T100" fmla="*/ 568 w 568"/>
                <a:gd name="T101" fmla="*/ 269 h 569"/>
                <a:gd name="T102" fmla="*/ 475 w 568"/>
                <a:gd name="T103" fmla="*/ 494 h 569"/>
                <a:gd name="T104" fmla="*/ 494 w 568"/>
                <a:gd name="T105" fmla="*/ 474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68" h="569">
                  <a:moveTo>
                    <a:pt x="505" y="448"/>
                  </a:moveTo>
                  <a:lnTo>
                    <a:pt x="391" y="335"/>
                  </a:lnTo>
                  <a:cubicBezTo>
                    <a:pt x="398" y="320"/>
                    <a:pt x="403" y="303"/>
                    <a:pt x="403" y="285"/>
                  </a:cubicBezTo>
                  <a:cubicBezTo>
                    <a:pt x="403" y="219"/>
                    <a:pt x="349" y="166"/>
                    <a:pt x="284" y="166"/>
                  </a:cubicBezTo>
                  <a:cubicBezTo>
                    <a:pt x="273" y="166"/>
                    <a:pt x="262" y="168"/>
                    <a:pt x="252" y="170"/>
                  </a:cubicBezTo>
                  <a:lnTo>
                    <a:pt x="303" y="221"/>
                  </a:lnTo>
                  <a:cubicBezTo>
                    <a:pt x="324" y="242"/>
                    <a:pt x="322" y="277"/>
                    <a:pt x="300" y="300"/>
                  </a:cubicBezTo>
                  <a:cubicBezTo>
                    <a:pt x="277" y="323"/>
                    <a:pt x="241" y="324"/>
                    <a:pt x="220" y="303"/>
                  </a:cubicBezTo>
                  <a:lnTo>
                    <a:pt x="170" y="253"/>
                  </a:lnTo>
                  <a:cubicBezTo>
                    <a:pt x="167" y="263"/>
                    <a:pt x="165" y="274"/>
                    <a:pt x="165" y="285"/>
                  </a:cubicBezTo>
                  <a:cubicBezTo>
                    <a:pt x="165" y="350"/>
                    <a:pt x="219" y="403"/>
                    <a:pt x="284" y="403"/>
                  </a:cubicBezTo>
                  <a:cubicBezTo>
                    <a:pt x="302" y="403"/>
                    <a:pt x="319" y="399"/>
                    <a:pt x="335" y="392"/>
                  </a:cubicBezTo>
                  <a:lnTo>
                    <a:pt x="449" y="505"/>
                  </a:lnTo>
                  <a:cubicBezTo>
                    <a:pt x="463" y="519"/>
                    <a:pt x="487" y="518"/>
                    <a:pt x="503" y="502"/>
                  </a:cubicBezTo>
                  <a:cubicBezTo>
                    <a:pt x="518" y="487"/>
                    <a:pt x="519" y="463"/>
                    <a:pt x="505" y="448"/>
                  </a:cubicBezTo>
                  <a:close/>
                  <a:moveTo>
                    <a:pt x="532" y="232"/>
                  </a:moveTo>
                  <a:lnTo>
                    <a:pt x="521" y="232"/>
                  </a:lnTo>
                  <a:lnTo>
                    <a:pt x="494" y="232"/>
                  </a:lnTo>
                  <a:cubicBezTo>
                    <a:pt x="488" y="231"/>
                    <a:pt x="483" y="229"/>
                    <a:pt x="479" y="226"/>
                  </a:cubicBezTo>
                  <a:cubicBezTo>
                    <a:pt x="479" y="226"/>
                    <a:pt x="478" y="226"/>
                    <a:pt x="478" y="226"/>
                  </a:cubicBezTo>
                  <a:cubicBezTo>
                    <a:pt x="469" y="220"/>
                    <a:pt x="462" y="209"/>
                    <a:pt x="462" y="196"/>
                  </a:cubicBezTo>
                  <a:cubicBezTo>
                    <a:pt x="462" y="193"/>
                    <a:pt x="463" y="189"/>
                    <a:pt x="464" y="185"/>
                  </a:cubicBezTo>
                  <a:cubicBezTo>
                    <a:pt x="465" y="181"/>
                    <a:pt x="467" y="178"/>
                    <a:pt x="470" y="175"/>
                  </a:cubicBezTo>
                  <a:lnTo>
                    <a:pt x="476" y="169"/>
                  </a:lnTo>
                  <a:lnTo>
                    <a:pt x="489" y="155"/>
                  </a:lnTo>
                  <a:lnTo>
                    <a:pt x="497" y="147"/>
                  </a:lnTo>
                  <a:cubicBezTo>
                    <a:pt x="509" y="132"/>
                    <a:pt x="509" y="111"/>
                    <a:pt x="497" y="96"/>
                  </a:cubicBezTo>
                  <a:lnTo>
                    <a:pt x="473" y="72"/>
                  </a:lnTo>
                  <a:cubicBezTo>
                    <a:pt x="459" y="60"/>
                    <a:pt x="437" y="60"/>
                    <a:pt x="422" y="72"/>
                  </a:cubicBezTo>
                  <a:lnTo>
                    <a:pt x="414" y="80"/>
                  </a:lnTo>
                  <a:lnTo>
                    <a:pt x="395" y="99"/>
                  </a:lnTo>
                  <a:lnTo>
                    <a:pt x="395" y="99"/>
                  </a:lnTo>
                  <a:cubicBezTo>
                    <a:pt x="385" y="107"/>
                    <a:pt x="371" y="109"/>
                    <a:pt x="359" y="104"/>
                  </a:cubicBezTo>
                  <a:cubicBezTo>
                    <a:pt x="355" y="102"/>
                    <a:pt x="351" y="99"/>
                    <a:pt x="348" y="96"/>
                  </a:cubicBezTo>
                  <a:cubicBezTo>
                    <a:pt x="342" y="90"/>
                    <a:pt x="339" y="83"/>
                    <a:pt x="338" y="75"/>
                  </a:cubicBezTo>
                  <a:lnTo>
                    <a:pt x="338" y="67"/>
                  </a:lnTo>
                  <a:lnTo>
                    <a:pt x="338" y="48"/>
                  </a:lnTo>
                  <a:lnTo>
                    <a:pt x="338" y="36"/>
                  </a:lnTo>
                  <a:cubicBezTo>
                    <a:pt x="335" y="17"/>
                    <a:pt x="320" y="3"/>
                    <a:pt x="301" y="0"/>
                  </a:cubicBezTo>
                  <a:lnTo>
                    <a:pt x="268" y="0"/>
                  </a:lnTo>
                  <a:cubicBezTo>
                    <a:pt x="249" y="2"/>
                    <a:pt x="234" y="17"/>
                    <a:pt x="231" y="36"/>
                  </a:cubicBezTo>
                  <a:lnTo>
                    <a:pt x="231" y="48"/>
                  </a:lnTo>
                  <a:lnTo>
                    <a:pt x="231" y="67"/>
                  </a:lnTo>
                  <a:lnTo>
                    <a:pt x="231" y="74"/>
                  </a:lnTo>
                  <a:lnTo>
                    <a:pt x="231" y="75"/>
                  </a:lnTo>
                  <a:lnTo>
                    <a:pt x="231" y="75"/>
                  </a:lnTo>
                  <a:cubicBezTo>
                    <a:pt x="231" y="76"/>
                    <a:pt x="231" y="77"/>
                    <a:pt x="231" y="77"/>
                  </a:cubicBezTo>
                  <a:cubicBezTo>
                    <a:pt x="231" y="78"/>
                    <a:pt x="231" y="78"/>
                    <a:pt x="231" y="78"/>
                  </a:cubicBezTo>
                  <a:cubicBezTo>
                    <a:pt x="230" y="79"/>
                    <a:pt x="230" y="80"/>
                    <a:pt x="230" y="81"/>
                  </a:cubicBezTo>
                  <a:cubicBezTo>
                    <a:pt x="230" y="81"/>
                    <a:pt x="230" y="81"/>
                    <a:pt x="230" y="81"/>
                  </a:cubicBezTo>
                  <a:cubicBezTo>
                    <a:pt x="230" y="82"/>
                    <a:pt x="229" y="83"/>
                    <a:pt x="229" y="84"/>
                  </a:cubicBezTo>
                  <a:cubicBezTo>
                    <a:pt x="229" y="84"/>
                    <a:pt x="229" y="84"/>
                    <a:pt x="229" y="84"/>
                  </a:cubicBezTo>
                  <a:cubicBezTo>
                    <a:pt x="228" y="85"/>
                    <a:pt x="228" y="86"/>
                    <a:pt x="227" y="87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25" y="91"/>
                    <a:pt x="222" y="95"/>
                    <a:pt x="219" y="98"/>
                  </a:cubicBezTo>
                  <a:cubicBezTo>
                    <a:pt x="213" y="103"/>
                    <a:pt x="205" y="106"/>
                    <a:pt x="196" y="106"/>
                  </a:cubicBezTo>
                  <a:cubicBezTo>
                    <a:pt x="187" y="106"/>
                    <a:pt x="180" y="103"/>
                    <a:pt x="174" y="98"/>
                  </a:cubicBezTo>
                  <a:lnTo>
                    <a:pt x="168" y="92"/>
                  </a:lnTo>
                  <a:lnTo>
                    <a:pt x="155" y="79"/>
                  </a:lnTo>
                  <a:lnTo>
                    <a:pt x="147" y="71"/>
                  </a:lnTo>
                  <a:cubicBezTo>
                    <a:pt x="131" y="59"/>
                    <a:pt x="110" y="60"/>
                    <a:pt x="95" y="71"/>
                  </a:cubicBezTo>
                  <a:lnTo>
                    <a:pt x="72" y="95"/>
                  </a:lnTo>
                  <a:cubicBezTo>
                    <a:pt x="60" y="110"/>
                    <a:pt x="60" y="131"/>
                    <a:pt x="71" y="146"/>
                  </a:cubicBezTo>
                  <a:lnTo>
                    <a:pt x="79" y="154"/>
                  </a:lnTo>
                  <a:lnTo>
                    <a:pt x="98" y="173"/>
                  </a:lnTo>
                  <a:cubicBezTo>
                    <a:pt x="99" y="174"/>
                    <a:pt x="99" y="174"/>
                    <a:pt x="99" y="175"/>
                  </a:cubicBezTo>
                  <a:cubicBezTo>
                    <a:pt x="99" y="175"/>
                    <a:pt x="100" y="176"/>
                    <a:pt x="100" y="176"/>
                  </a:cubicBezTo>
                  <a:cubicBezTo>
                    <a:pt x="100" y="177"/>
                    <a:pt x="101" y="177"/>
                    <a:pt x="101" y="178"/>
                  </a:cubicBezTo>
                  <a:cubicBezTo>
                    <a:pt x="101" y="178"/>
                    <a:pt x="101" y="178"/>
                    <a:pt x="102" y="179"/>
                  </a:cubicBezTo>
                  <a:cubicBezTo>
                    <a:pt x="102" y="179"/>
                    <a:pt x="102" y="180"/>
                    <a:pt x="103" y="181"/>
                  </a:cubicBezTo>
                  <a:cubicBezTo>
                    <a:pt x="103" y="181"/>
                    <a:pt x="103" y="181"/>
                    <a:pt x="103" y="182"/>
                  </a:cubicBezTo>
                  <a:cubicBezTo>
                    <a:pt x="103" y="182"/>
                    <a:pt x="104" y="183"/>
                    <a:pt x="104" y="184"/>
                  </a:cubicBezTo>
                  <a:cubicBezTo>
                    <a:pt x="104" y="184"/>
                    <a:pt x="104" y="184"/>
                    <a:pt x="104" y="185"/>
                  </a:cubicBezTo>
                  <a:cubicBezTo>
                    <a:pt x="105" y="186"/>
                    <a:pt x="105" y="187"/>
                    <a:pt x="105" y="188"/>
                  </a:cubicBezTo>
                  <a:cubicBezTo>
                    <a:pt x="105" y="188"/>
                    <a:pt x="105" y="188"/>
                    <a:pt x="105" y="188"/>
                  </a:cubicBezTo>
                  <a:cubicBezTo>
                    <a:pt x="105" y="189"/>
                    <a:pt x="105" y="190"/>
                    <a:pt x="106" y="191"/>
                  </a:cubicBezTo>
                  <a:cubicBezTo>
                    <a:pt x="106" y="191"/>
                    <a:pt x="106" y="191"/>
                    <a:pt x="106" y="191"/>
                  </a:cubicBezTo>
                  <a:cubicBezTo>
                    <a:pt x="107" y="202"/>
                    <a:pt x="104" y="213"/>
                    <a:pt x="95" y="221"/>
                  </a:cubicBezTo>
                  <a:cubicBezTo>
                    <a:pt x="89" y="226"/>
                    <a:pt x="82" y="230"/>
                    <a:pt x="74" y="231"/>
                  </a:cubicBezTo>
                  <a:lnTo>
                    <a:pt x="66" y="231"/>
                  </a:lnTo>
                  <a:lnTo>
                    <a:pt x="47" y="231"/>
                  </a:lnTo>
                  <a:lnTo>
                    <a:pt x="36" y="231"/>
                  </a:lnTo>
                  <a:cubicBezTo>
                    <a:pt x="17" y="233"/>
                    <a:pt x="2" y="248"/>
                    <a:pt x="0" y="267"/>
                  </a:cubicBezTo>
                  <a:lnTo>
                    <a:pt x="0" y="300"/>
                  </a:lnTo>
                  <a:cubicBezTo>
                    <a:pt x="2" y="319"/>
                    <a:pt x="17" y="334"/>
                    <a:pt x="35" y="337"/>
                  </a:cubicBezTo>
                  <a:lnTo>
                    <a:pt x="47" y="337"/>
                  </a:lnTo>
                  <a:lnTo>
                    <a:pt x="74" y="337"/>
                  </a:lnTo>
                  <a:cubicBezTo>
                    <a:pt x="75" y="337"/>
                    <a:pt x="76" y="338"/>
                    <a:pt x="77" y="338"/>
                  </a:cubicBezTo>
                  <a:cubicBezTo>
                    <a:pt x="77" y="338"/>
                    <a:pt x="78" y="338"/>
                    <a:pt x="78" y="338"/>
                  </a:cubicBezTo>
                  <a:cubicBezTo>
                    <a:pt x="79" y="338"/>
                    <a:pt x="80" y="338"/>
                    <a:pt x="80" y="339"/>
                  </a:cubicBezTo>
                  <a:cubicBezTo>
                    <a:pt x="95" y="343"/>
                    <a:pt x="105" y="357"/>
                    <a:pt x="105" y="373"/>
                  </a:cubicBezTo>
                  <a:lnTo>
                    <a:pt x="105" y="373"/>
                  </a:lnTo>
                  <a:cubicBezTo>
                    <a:pt x="105" y="381"/>
                    <a:pt x="103" y="389"/>
                    <a:pt x="98" y="395"/>
                  </a:cubicBezTo>
                  <a:lnTo>
                    <a:pt x="92" y="400"/>
                  </a:lnTo>
                  <a:lnTo>
                    <a:pt x="92" y="400"/>
                  </a:lnTo>
                  <a:lnTo>
                    <a:pt x="78" y="414"/>
                  </a:lnTo>
                  <a:lnTo>
                    <a:pt x="70" y="422"/>
                  </a:lnTo>
                  <a:cubicBezTo>
                    <a:pt x="59" y="437"/>
                    <a:pt x="59" y="458"/>
                    <a:pt x="71" y="473"/>
                  </a:cubicBezTo>
                  <a:lnTo>
                    <a:pt x="94" y="497"/>
                  </a:lnTo>
                  <a:cubicBezTo>
                    <a:pt x="109" y="509"/>
                    <a:pt x="130" y="509"/>
                    <a:pt x="145" y="497"/>
                  </a:cubicBezTo>
                  <a:lnTo>
                    <a:pt x="154" y="489"/>
                  </a:lnTo>
                  <a:lnTo>
                    <a:pt x="173" y="470"/>
                  </a:lnTo>
                  <a:lnTo>
                    <a:pt x="173" y="470"/>
                  </a:lnTo>
                  <a:cubicBezTo>
                    <a:pt x="173" y="470"/>
                    <a:pt x="173" y="470"/>
                    <a:pt x="173" y="470"/>
                  </a:cubicBezTo>
                  <a:cubicBezTo>
                    <a:pt x="174" y="469"/>
                    <a:pt x="175" y="469"/>
                    <a:pt x="175" y="468"/>
                  </a:cubicBezTo>
                  <a:cubicBezTo>
                    <a:pt x="176" y="468"/>
                    <a:pt x="176" y="468"/>
                    <a:pt x="176" y="468"/>
                  </a:cubicBezTo>
                  <a:cubicBezTo>
                    <a:pt x="177" y="467"/>
                    <a:pt x="178" y="467"/>
                    <a:pt x="178" y="467"/>
                  </a:cubicBezTo>
                  <a:cubicBezTo>
                    <a:pt x="179" y="466"/>
                    <a:pt x="180" y="466"/>
                    <a:pt x="180" y="466"/>
                  </a:cubicBezTo>
                  <a:cubicBezTo>
                    <a:pt x="180" y="466"/>
                    <a:pt x="181" y="465"/>
                    <a:pt x="181" y="465"/>
                  </a:cubicBezTo>
                  <a:cubicBezTo>
                    <a:pt x="182" y="465"/>
                    <a:pt x="183" y="465"/>
                    <a:pt x="184" y="464"/>
                  </a:cubicBezTo>
                  <a:cubicBezTo>
                    <a:pt x="184" y="464"/>
                    <a:pt x="184" y="464"/>
                    <a:pt x="184" y="464"/>
                  </a:cubicBezTo>
                  <a:cubicBezTo>
                    <a:pt x="184" y="464"/>
                    <a:pt x="184" y="464"/>
                    <a:pt x="184" y="464"/>
                  </a:cubicBezTo>
                  <a:cubicBezTo>
                    <a:pt x="185" y="464"/>
                    <a:pt x="186" y="464"/>
                    <a:pt x="187" y="463"/>
                  </a:cubicBezTo>
                  <a:cubicBezTo>
                    <a:pt x="187" y="463"/>
                    <a:pt x="187" y="463"/>
                    <a:pt x="187" y="463"/>
                  </a:cubicBezTo>
                  <a:cubicBezTo>
                    <a:pt x="188" y="463"/>
                    <a:pt x="189" y="463"/>
                    <a:pt x="190" y="463"/>
                  </a:cubicBezTo>
                  <a:cubicBezTo>
                    <a:pt x="190" y="463"/>
                    <a:pt x="190" y="463"/>
                    <a:pt x="190" y="463"/>
                  </a:cubicBezTo>
                  <a:cubicBezTo>
                    <a:pt x="191" y="463"/>
                    <a:pt x="192" y="463"/>
                    <a:pt x="193" y="463"/>
                  </a:cubicBezTo>
                  <a:cubicBezTo>
                    <a:pt x="203" y="462"/>
                    <a:pt x="213" y="466"/>
                    <a:pt x="220" y="473"/>
                  </a:cubicBezTo>
                  <a:cubicBezTo>
                    <a:pt x="226" y="479"/>
                    <a:pt x="229" y="486"/>
                    <a:pt x="230" y="494"/>
                  </a:cubicBezTo>
                  <a:lnTo>
                    <a:pt x="230" y="502"/>
                  </a:lnTo>
                  <a:lnTo>
                    <a:pt x="230" y="521"/>
                  </a:lnTo>
                  <a:lnTo>
                    <a:pt x="230" y="533"/>
                  </a:lnTo>
                  <a:cubicBezTo>
                    <a:pt x="232" y="552"/>
                    <a:pt x="247" y="566"/>
                    <a:pt x="266" y="569"/>
                  </a:cubicBezTo>
                  <a:lnTo>
                    <a:pt x="300" y="569"/>
                  </a:lnTo>
                  <a:cubicBezTo>
                    <a:pt x="319" y="567"/>
                    <a:pt x="334" y="552"/>
                    <a:pt x="336" y="533"/>
                  </a:cubicBezTo>
                  <a:lnTo>
                    <a:pt x="336" y="522"/>
                  </a:lnTo>
                  <a:lnTo>
                    <a:pt x="337" y="502"/>
                  </a:lnTo>
                  <a:lnTo>
                    <a:pt x="337" y="495"/>
                  </a:lnTo>
                  <a:lnTo>
                    <a:pt x="337" y="494"/>
                  </a:lnTo>
                  <a:cubicBezTo>
                    <a:pt x="337" y="488"/>
                    <a:pt x="340" y="482"/>
                    <a:pt x="344" y="477"/>
                  </a:cubicBezTo>
                  <a:cubicBezTo>
                    <a:pt x="344" y="476"/>
                    <a:pt x="344" y="476"/>
                    <a:pt x="345" y="476"/>
                  </a:cubicBezTo>
                  <a:cubicBezTo>
                    <a:pt x="345" y="475"/>
                    <a:pt x="346" y="475"/>
                    <a:pt x="346" y="474"/>
                  </a:cubicBezTo>
                  <a:cubicBezTo>
                    <a:pt x="348" y="472"/>
                    <a:pt x="350" y="470"/>
                    <a:pt x="353" y="468"/>
                  </a:cubicBezTo>
                  <a:lnTo>
                    <a:pt x="353" y="468"/>
                  </a:lnTo>
                  <a:cubicBezTo>
                    <a:pt x="354" y="468"/>
                    <a:pt x="355" y="467"/>
                    <a:pt x="355" y="467"/>
                  </a:cubicBezTo>
                  <a:cubicBezTo>
                    <a:pt x="356" y="467"/>
                    <a:pt x="356" y="467"/>
                    <a:pt x="356" y="467"/>
                  </a:cubicBezTo>
                  <a:cubicBezTo>
                    <a:pt x="356" y="467"/>
                    <a:pt x="357" y="467"/>
                    <a:pt x="357" y="466"/>
                  </a:cubicBezTo>
                  <a:cubicBezTo>
                    <a:pt x="357" y="466"/>
                    <a:pt x="358" y="466"/>
                    <a:pt x="359" y="466"/>
                  </a:cubicBezTo>
                  <a:lnTo>
                    <a:pt x="327" y="434"/>
                  </a:lnTo>
                  <a:cubicBezTo>
                    <a:pt x="313" y="438"/>
                    <a:pt x="299" y="440"/>
                    <a:pt x="283" y="440"/>
                  </a:cubicBezTo>
                  <a:cubicBezTo>
                    <a:pt x="197" y="440"/>
                    <a:pt x="128" y="370"/>
                    <a:pt x="128" y="284"/>
                  </a:cubicBezTo>
                  <a:cubicBezTo>
                    <a:pt x="128" y="198"/>
                    <a:pt x="198" y="129"/>
                    <a:pt x="284" y="129"/>
                  </a:cubicBezTo>
                  <a:cubicBezTo>
                    <a:pt x="370" y="129"/>
                    <a:pt x="440" y="199"/>
                    <a:pt x="440" y="285"/>
                  </a:cubicBezTo>
                  <a:cubicBezTo>
                    <a:pt x="439" y="300"/>
                    <a:pt x="437" y="314"/>
                    <a:pt x="434" y="327"/>
                  </a:cubicBezTo>
                  <a:lnTo>
                    <a:pt x="465" y="359"/>
                  </a:lnTo>
                  <a:cubicBezTo>
                    <a:pt x="467" y="355"/>
                    <a:pt x="469" y="351"/>
                    <a:pt x="472" y="348"/>
                  </a:cubicBezTo>
                  <a:cubicBezTo>
                    <a:pt x="476" y="345"/>
                    <a:pt x="480" y="343"/>
                    <a:pt x="484" y="341"/>
                  </a:cubicBezTo>
                  <a:cubicBezTo>
                    <a:pt x="487" y="340"/>
                    <a:pt x="490" y="339"/>
                    <a:pt x="493" y="338"/>
                  </a:cubicBezTo>
                  <a:lnTo>
                    <a:pt x="502" y="338"/>
                  </a:lnTo>
                  <a:lnTo>
                    <a:pt x="520" y="338"/>
                  </a:lnTo>
                  <a:lnTo>
                    <a:pt x="532" y="338"/>
                  </a:lnTo>
                  <a:cubicBezTo>
                    <a:pt x="551" y="336"/>
                    <a:pt x="566" y="321"/>
                    <a:pt x="568" y="302"/>
                  </a:cubicBezTo>
                  <a:lnTo>
                    <a:pt x="568" y="269"/>
                  </a:lnTo>
                  <a:cubicBezTo>
                    <a:pt x="566" y="250"/>
                    <a:pt x="551" y="235"/>
                    <a:pt x="532" y="232"/>
                  </a:cubicBezTo>
                  <a:close/>
                  <a:moveTo>
                    <a:pt x="475" y="494"/>
                  </a:moveTo>
                  <a:lnTo>
                    <a:pt x="475" y="494"/>
                  </a:lnTo>
                  <a:cubicBezTo>
                    <a:pt x="463" y="494"/>
                    <a:pt x="455" y="485"/>
                    <a:pt x="455" y="474"/>
                  </a:cubicBezTo>
                  <a:cubicBezTo>
                    <a:pt x="455" y="463"/>
                    <a:pt x="463" y="454"/>
                    <a:pt x="475" y="454"/>
                  </a:cubicBezTo>
                  <a:cubicBezTo>
                    <a:pt x="485" y="454"/>
                    <a:pt x="494" y="463"/>
                    <a:pt x="494" y="474"/>
                  </a:cubicBezTo>
                  <a:cubicBezTo>
                    <a:pt x="494" y="485"/>
                    <a:pt x="485" y="494"/>
                    <a:pt x="475" y="4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7"/>
            <p:cNvSpPr>
              <a:spLocks noEditPoints="1"/>
            </p:cNvSpPr>
            <p:nvPr/>
          </p:nvSpPr>
          <p:spPr bwMode="auto">
            <a:xfrm>
              <a:off x="3939495" y="4014468"/>
              <a:ext cx="381394" cy="354756"/>
            </a:xfrm>
            <a:custGeom>
              <a:avLst/>
              <a:gdLst>
                <a:gd name="T0" fmla="*/ 0 w 609"/>
                <a:gd name="T1" fmla="*/ 333 h 563"/>
                <a:gd name="T2" fmla="*/ 235 w 609"/>
                <a:gd name="T3" fmla="*/ 563 h 563"/>
                <a:gd name="T4" fmla="*/ 411 w 609"/>
                <a:gd name="T5" fmla="*/ 533 h 563"/>
                <a:gd name="T6" fmla="*/ 371 w 609"/>
                <a:gd name="T7" fmla="*/ 249 h 563"/>
                <a:gd name="T8" fmla="*/ 361 w 609"/>
                <a:gd name="T9" fmla="*/ 524 h 563"/>
                <a:gd name="T10" fmla="*/ 239 w 609"/>
                <a:gd name="T11" fmla="*/ 472 h 563"/>
                <a:gd name="T12" fmla="*/ 207 w 609"/>
                <a:gd name="T13" fmla="*/ 329 h 563"/>
                <a:gd name="T14" fmla="*/ 43 w 609"/>
                <a:gd name="T15" fmla="*/ 324 h 563"/>
                <a:gd name="T16" fmla="*/ 47 w 609"/>
                <a:gd name="T17" fmla="*/ 103 h 563"/>
                <a:gd name="T18" fmla="*/ 239 w 609"/>
                <a:gd name="T19" fmla="*/ 59 h 563"/>
                <a:gd name="T20" fmla="*/ 0 w 609"/>
                <a:gd name="T21" fmla="*/ 99 h 563"/>
                <a:gd name="T22" fmla="*/ 343 w 609"/>
                <a:gd name="T23" fmla="*/ 116 h 563"/>
                <a:gd name="T24" fmla="*/ 322 w 609"/>
                <a:gd name="T25" fmla="*/ 93 h 563"/>
                <a:gd name="T26" fmla="*/ 339 w 609"/>
                <a:gd name="T27" fmla="*/ 79 h 563"/>
                <a:gd name="T28" fmla="*/ 381 w 609"/>
                <a:gd name="T29" fmla="*/ 79 h 563"/>
                <a:gd name="T30" fmla="*/ 397 w 609"/>
                <a:gd name="T31" fmla="*/ 93 h 563"/>
                <a:gd name="T32" fmla="*/ 376 w 609"/>
                <a:gd name="T33" fmla="*/ 116 h 563"/>
                <a:gd name="T34" fmla="*/ 397 w 609"/>
                <a:gd name="T35" fmla="*/ 140 h 563"/>
                <a:gd name="T36" fmla="*/ 381 w 609"/>
                <a:gd name="T37" fmla="*/ 154 h 563"/>
                <a:gd name="T38" fmla="*/ 339 w 609"/>
                <a:gd name="T39" fmla="*/ 154 h 563"/>
                <a:gd name="T40" fmla="*/ 322 w 609"/>
                <a:gd name="T41" fmla="*/ 140 h 563"/>
                <a:gd name="T42" fmla="*/ 497 w 609"/>
                <a:gd name="T43" fmla="*/ 212 h 563"/>
                <a:gd name="T44" fmla="*/ 601 w 609"/>
                <a:gd name="T45" fmla="*/ 346 h 563"/>
                <a:gd name="T46" fmla="*/ 559 w 609"/>
                <a:gd name="T47" fmla="*/ 358 h 563"/>
                <a:gd name="T48" fmla="*/ 497 w 609"/>
                <a:gd name="T49" fmla="*/ 212 h 563"/>
                <a:gd name="T50" fmla="*/ 435 w 609"/>
                <a:gd name="T51" fmla="*/ 42 h 563"/>
                <a:gd name="T52" fmla="*/ 480 w 609"/>
                <a:gd name="T53" fmla="*/ 211 h 563"/>
                <a:gd name="T54" fmla="*/ 459 w 609"/>
                <a:gd name="T55" fmla="*/ 237 h 563"/>
                <a:gd name="T56" fmla="*/ 421 w 609"/>
                <a:gd name="T57" fmla="*/ 203 h 563"/>
                <a:gd name="T58" fmla="*/ 285 w 609"/>
                <a:gd name="T59" fmla="*/ 42 h 563"/>
                <a:gd name="T60" fmla="*/ 410 w 609"/>
                <a:gd name="T61" fmla="*/ 66 h 563"/>
                <a:gd name="T62" fmla="*/ 310 w 609"/>
                <a:gd name="T63" fmla="*/ 167 h 563"/>
                <a:gd name="T64" fmla="*/ 195 w 609"/>
                <a:gd name="T65" fmla="*/ 491 h 563"/>
                <a:gd name="T66" fmla="*/ 75 w 609"/>
                <a:gd name="T67" fmla="*/ 369 h 563"/>
                <a:gd name="T68" fmla="*/ 195 w 609"/>
                <a:gd name="T69" fmla="*/ 491 h 563"/>
                <a:gd name="T70" fmla="*/ 71 w 609"/>
                <a:gd name="T71" fmla="*/ 160 h 563"/>
                <a:gd name="T72" fmla="*/ 239 w 609"/>
                <a:gd name="T73" fmla="*/ 169 h 563"/>
                <a:gd name="T74" fmla="*/ 153 w 609"/>
                <a:gd name="T75" fmla="*/ 136 h 563"/>
                <a:gd name="T76" fmla="*/ 71 w 609"/>
                <a:gd name="T77" fmla="*/ 258 h 563"/>
                <a:gd name="T78" fmla="*/ 78 w 609"/>
                <a:gd name="T79" fmla="*/ 287 h 563"/>
                <a:gd name="T80" fmla="*/ 242 w 609"/>
                <a:gd name="T81" fmla="*/ 256 h 563"/>
                <a:gd name="T82" fmla="*/ 71 w 609"/>
                <a:gd name="T83" fmla="*/ 258 h 563"/>
                <a:gd name="T84" fmla="*/ 71 w 609"/>
                <a:gd name="T85" fmla="*/ 218 h 563"/>
                <a:gd name="T86" fmla="*/ 242 w 609"/>
                <a:gd name="T87" fmla="*/ 228 h 563"/>
                <a:gd name="T88" fmla="*/ 251 w 609"/>
                <a:gd name="T89" fmla="*/ 211 h 563"/>
                <a:gd name="T90" fmla="*/ 150 w 609"/>
                <a:gd name="T91" fmla="*/ 197 h 563"/>
                <a:gd name="T92" fmla="*/ 71 w 609"/>
                <a:gd name="T93" fmla="*/ 209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63">
                  <a:moveTo>
                    <a:pt x="0" y="99"/>
                  </a:moveTo>
                  <a:cubicBezTo>
                    <a:pt x="0" y="177"/>
                    <a:pt x="0" y="255"/>
                    <a:pt x="0" y="333"/>
                  </a:cubicBezTo>
                  <a:cubicBezTo>
                    <a:pt x="0" y="339"/>
                    <a:pt x="103" y="438"/>
                    <a:pt x="116" y="450"/>
                  </a:cubicBezTo>
                  <a:cubicBezTo>
                    <a:pt x="129" y="464"/>
                    <a:pt x="226" y="563"/>
                    <a:pt x="235" y="563"/>
                  </a:cubicBezTo>
                  <a:cubicBezTo>
                    <a:pt x="282" y="563"/>
                    <a:pt x="329" y="563"/>
                    <a:pt x="375" y="563"/>
                  </a:cubicBezTo>
                  <a:cubicBezTo>
                    <a:pt x="395" y="563"/>
                    <a:pt x="402" y="545"/>
                    <a:pt x="411" y="533"/>
                  </a:cubicBezTo>
                  <a:cubicBezTo>
                    <a:pt x="411" y="436"/>
                    <a:pt x="411" y="339"/>
                    <a:pt x="411" y="242"/>
                  </a:cubicBezTo>
                  <a:cubicBezTo>
                    <a:pt x="402" y="246"/>
                    <a:pt x="376" y="235"/>
                    <a:pt x="371" y="249"/>
                  </a:cubicBezTo>
                  <a:cubicBezTo>
                    <a:pt x="368" y="256"/>
                    <a:pt x="371" y="365"/>
                    <a:pt x="371" y="387"/>
                  </a:cubicBezTo>
                  <a:cubicBezTo>
                    <a:pt x="371" y="410"/>
                    <a:pt x="377" y="524"/>
                    <a:pt x="361" y="524"/>
                  </a:cubicBezTo>
                  <a:cubicBezTo>
                    <a:pt x="323" y="524"/>
                    <a:pt x="285" y="524"/>
                    <a:pt x="247" y="524"/>
                  </a:cubicBezTo>
                  <a:cubicBezTo>
                    <a:pt x="234" y="524"/>
                    <a:pt x="239" y="484"/>
                    <a:pt x="239" y="472"/>
                  </a:cubicBezTo>
                  <a:cubicBezTo>
                    <a:pt x="239" y="452"/>
                    <a:pt x="239" y="433"/>
                    <a:pt x="239" y="413"/>
                  </a:cubicBezTo>
                  <a:cubicBezTo>
                    <a:pt x="239" y="360"/>
                    <a:pt x="240" y="351"/>
                    <a:pt x="207" y="329"/>
                  </a:cubicBezTo>
                  <a:cubicBezTo>
                    <a:pt x="191" y="329"/>
                    <a:pt x="192" y="324"/>
                    <a:pt x="179" y="324"/>
                  </a:cubicBezTo>
                  <a:cubicBezTo>
                    <a:pt x="133" y="324"/>
                    <a:pt x="88" y="324"/>
                    <a:pt x="43" y="324"/>
                  </a:cubicBezTo>
                  <a:cubicBezTo>
                    <a:pt x="43" y="254"/>
                    <a:pt x="43" y="183"/>
                    <a:pt x="43" y="113"/>
                  </a:cubicBezTo>
                  <a:cubicBezTo>
                    <a:pt x="43" y="108"/>
                    <a:pt x="44" y="108"/>
                    <a:pt x="47" y="103"/>
                  </a:cubicBezTo>
                  <a:cubicBezTo>
                    <a:pt x="99" y="103"/>
                    <a:pt x="150" y="103"/>
                    <a:pt x="202" y="103"/>
                  </a:cubicBezTo>
                  <a:cubicBezTo>
                    <a:pt x="212" y="97"/>
                    <a:pt x="239" y="74"/>
                    <a:pt x="239" y="59"/>
                  </a:cubicBezTo>
                  <a:cubicBezTo>
                    <a:pt x="175" y="59"/>
                    <a:pt x="110" y="59"/>
                    <a:pt x="45" y="59"/>
                  </a:cubicBezTo>
                  <a:cubicBezTo>
                    <a:pt x="27" y="59"/>
                    <a:pt x="0" y="84"/>
                    <a:pt x="0" y="99"/>
                  </a:cubicBezTo>
                  <a:close/>
                  <a:moveTo>
                    <a:pt x="322" y="137"/>
                  </a:moveTo>
                  <a:lnTo>
                    <a:pt x="343" y="116"/>
                  </a:lnTo>
                  <a:lnTo>
                    <a:pt x="322" y="95"/>
                  </a:lnTo>
                  <a:cubicBezTo>
                    <a:pt x="321" y="95"/>
                    <a:pt x="321" y="93"/>
                    <a:pt x="322" y="93"/>
                  </a:cubicBezTo>
                  <a:lnTo>
                    <a:pt x="336" y="79"/>
                  </a:lnTo>
                  <a:cubicBezTo>
                    <a:pt x="337" y="78"/>
                    <a:pt x="338" y="78"/>
                    <a:pt x="339" y="79"/>
                  </a:cubicBezTo>
                  <a:lnTo>
                    <a:pt x="360" y="100"/>
                  </a:lnTo>
                  <a:lnTo>
                    <a:pt x="381" y="79"/>
                  </a:lnTo>
                  <a:cubicBezTo>
                    <a:pt x="381" y="78"/>
                    <a:pt x="383" y="78"/>
                    <a:pt x="383" y="79"/>
                  </a:cubicBezTo>
                  <a:lnTo>
                    <a:pt x="397" y="93"/>
                  </a:lnTo>
                  <a:cubicBezTo>
                    <a:pt x="398" y="93"/>
                    <a:pt x="398" y="95"/>
                    <a:pt x="397" y="95"/>
                  </a:cubicBezTo>
                  <a:lnTo>
                    <a:pt x="376" y="116"/>
                  </a:lnTo>
                  <a:lnTo>
                    <a:pt x="397" y="137"/>
                  </a:lnTo>
                  <a:cubicBezTo>
                    <a:pt x="398" y="138"/>
                    <a:pt x="398" y="139"/>
                    <a:pt x="397" y="140"/>
                  </a:cubicBezTo>
                  <a:lnTo>
                    <a:pt x="383" y="154"/>
                  </a:lnTo>
                  <a:cubicBezTo>
                    <a:pt x="383" y="155"/>
                    <a:pt x="381" y="155"/>
                    <a:pt x="381" y="154"/>
                  </a:cubicBezTo>
                  <a:lnTo>
                    <a:pt x="360" y="133"/>
                  </a:lnTo>
                  <a:lnTo>
                    <a:pt x="339" y="154"/>
                  </a:lnTo>
                  <a:cubicBezTo>
                    <a:pt x="338" y="155"/>
                    <a:pt x="337" y="155"/>
                    <a:pt x="336" y="154"/>
                  </a:cubicBezTo>
                  <a:lnTo>
                    <a:pt x="322" y="140"/>
                  </a:lnTo>
                  <a:cubicBezTo>
                    <a:pt x="321" y="139"/>
                    <a:pt x="321" y="138"/>
                    <a:pt x="322" y="137"/>
                  </a:cubicBezTo>
                  <a:close/>
                  <a:moveTo>
                    <a:pt x="497" y="212"/>
                  </a:moveTo>
                  <a:lnTo>
                    <a:pt x="601" y="316"/>
                  </a:lnTo>
                  <a:cubicBezTo>
                    <a:pt x="609" y="324"/>
                    <a:pt x="609" y="338"/>
                    <a:pt x="601" y="346"/>
                  </a:cubicBezTo>
                  <a:lnTo>
                    <a:pt x="589" y="358"/>
                  </a:lnTo>
                  <a:cubicBezTo>
                    <a:pt x="581" y="366"/>
                    <a:pt x="567" y="366"/>
                    <a:pt x="559" y="358"/>
                  </a:cubicBezTo>
                  <a:lnTo>
                    <a:pt x="455" y="254"/>
                  </a:lnTo>
                  <a:lnTo>
                    <a:pt x="497" y="212"/>
                  </a:lnTo>
                  <a:close/>
                  <a:moveTo>
                    <a:pt x="285" y="42"/>
                  </a:moveTo>
                  <a:cubicBezTo>
                    <a:pt x="326" y="0"/>
                    <a:pt x="393" y="0"/>
                    <a:pt x="435" y="42"/>
                  </a:cubicBezTo>
                  <a:cubicBezTo>
                    <a:pt x="472" y="78"/>
                    <a:pt x="476" y="136"/>
                    <a:pt x="446" y="177"/>
                  </a:cubicBezTo>
                  <a:lnTo>
                    <a:pt x="480" y="211"/>
                  </a:lnTo>
                  <a:cubicBezTo>
                    <a:pt x="482" y="212"/>
                    <a:pt x="482" y="215"/>
                    <a:pt x="480" y="216"/>
                  </a:cubicBezTo>
                  <a:lnTo>
                    <a:pt x="459" y="237"/>
                  </a:lnTo>
                  <a:cubicBezTo>
                    <a:pt x="458" y="238"/>
                    <a:pt x="456" y="238"/>
                    <a:pt x="454" y="237"/>
                  </a:cubicBezTo>
                  <a:lnTo>
                    <a:pt x="421" y="203"/>
                  </a:lnTo>
                  <a:cubicBezTo>
                    <a:pt x="379" y="232"/>
                    <a:pt x="322" y="228"/>
                    <a:pt x="285" y="191"/>
                  </a:cubicBezTo>
                  <a:cubicBezTo>
                    <a:pt x="243" y="150"/>
                    <a:pt x="243" y="83"/>
                    <a:pt x="285" y="42"/>
                  </a:cubicBezTo>
                  <a:close/>
                  <a:moveTo>
                    <a:pt x="310" y="66"/>
                  </a:moveTo>
                  <a:cubicBezTo>
                    <a:pt x="337" y="39"/>
                    <a:pt x="382" y="39"/>
                    <a:pt x="410" y="66"/>
                  </a:cubicBezTo>
                  <a:cubicBezTo>
                    <a:pt x="437" y="94"/>
                    <a:pt x="437" y="139"/>
                    <a:pt x="410" y="167"/>
                  </a:cubicBezTo>
                  <a:cubicBezTo>
                    <a:pt x="382" y="194"/>
                    <a:pt x="337" y="194"/>
                    <a:pt x="310" y="167"/>
                  </a:cubicBezTo>
                  <a:cubicBezTo>
                    <a:pt x="282" y="139"/>
                    <a:pt x="282" y="94"/>
                    <a:pt x="310" y="66"/>
                  </a:cubicBezTo>
                  <a:close/>
                  <a:moveTo>
                    <a:pt x="195" y="491"/>
                  </a:moveTo>
                  <a:cubicBezTo>
                    <a:pt x="194" y="450"/>
                    <a:pt x="193" y="409"/>
                    <a:pt x="193" y="369"/>
                  </a:cubicBezTo>
                  <a:cubicBezTo>
                    <a:pt x="154" y="369"/>
                    <a:pt x="114" y="369"/>
                    <a:pt x="75" y="369"/>
                  </a:cubicBezTo>
                  <a:cubicBezTo>
                    <a:pt x="75" y="369"/>
                    <a:pt x="74" y="370"/>
                    <a:pt x="74" y="370"/>
                  </a:cubicBezTo>
                  <a:cubicBezTo>
                    <a:pt x="114" y="410"/>
                    <a:pt x="155" y="451"/>
                    <a:pt x="195" y="491"/>
                  </a:cubicBezTo>
                  <a:close/>
                  <a:moveTo>
                    <a:pt x="71" y="143"/>
                  </a:moveTo>
                  <a:cubicBezTo>
                    <a:pt x="71" y="149"/>
                    <a:pt x="71" y="154"/>
                    <a:pt x="71" y="160"/>
                  </a:cubicBezTo>
                  <a:cubicBezTo>
                    <a:pt x="71" y="165"/>
                    <a:pt x="75" y="169"/>
                    <a:pt x="80" y="169"/>
                  </a:cubicBezTo>
                  <a:cubicBezTo>
                    <a:pt x="133" y="169"/>
                    <a:pt x="186" y="169"/>
                    <a:pt x="239" y="169"/>
                  </a:cubicBezTo>
                  <a:cubicBezTo>
                    <a:pt x="254" y="169"/>
                    <a:pt x="251" y="146"/>
                    <a:pt x="247" y="136"/>
                  </a:cubicBezTo>
                  <a:cubicBezTo>
                    <a:pt x="215" y="136"/>
                    <a:pt x="184" y="136"/>
                    <a:pt x="153" y="136"/>
                  </a:cubicBezTo>
                  <a:cubicBezTo>
                    <a:pt x="133" y="136"/>
                    <a:pt x="71" y="131"/>
                    <a:pt x="71" y="143"/>
                  </a:cubicBezTo>
                  <a:close/>
                  <a:moveTo>
                    <a:pt x="71" y="258"/>
                  </a:moveTo>
                  <a:cubicBezTo>
                    <a:pt x="71" y="265"/>
                    <a:pt x="71" y="272"/>
                    <a:pt x="71" y="279"/>
                  </a:cubicBezTo>
                  <a:cubicBezTo>
                    <a:pt x="71" y="285"/>
                    <a:pt x="72" y="287"/>
                    <a:pt x="78" y="287"/>
                  </a:cubicBezTo>
                  <a:cubicBezTo>
                    <a:pt x="135" y="287"/>
                    <a:pt x="192" y="287"/>
                    <a:pt x="249" y="287"/>
                  </a:cubicBezTo>
                  <a:cubicBezTo>
                    <a:pt x="250" y="281"/>
                    <a:pt x="255" y="256"/>
                    <a:pt x="242" y="256"/>
                  </a:cubicBezTo>
                  <a:cubicBezTo>
                    <a:pt x="189" y="256"/>
                    <a:pt x="136" y="256"/>
                    <a:pt x="82" y="256"/>
                  </a:cubicBezTo>
                  <a:cubicBezTo>
                    <a:pt x="79" y="256"/>
                    <a:pt x="74" y="257"/>
                    <a:pt x="71" y="258"/>
                  </a:cubicBezTo>
                  <a:close/>
                  <a:moveTo>
                    <a:pt x="71" y="209"/>
                  </a:moveTo>
                  <a:cubicBezTo>
                    <a:pt x="71" y="212"/>
                    <a:pt x="71" y="215"/>
                    <a:pt x="71" y="218"/>
                  </a:cubicBezTo>
                  <a:cubicBezTo>
                    <a:pt x="71" y="224"/>
                    <a:pt x="73" y="224"/>
                    <a:pt x="75" y="228"/>
                  </a:cubicBezTo>
                  <a:cubicBezTo>
                    <a:pt x="131" y="228"/>
                    <a:pt x="186" y="228"/>
                    <a:pt x="242" y="228"/>
                  </a:cubicBezTo>
                  <a:cubicBezTo>
                    <a:pt x="245" y="226"/>
                    <a:pt x="248" y="225"/>
                    <a:pt x="251" y="223"/>
                  </a:cubicBezTo>
                  <a:cubicBezTo>
                    <a:pt x="251" y="219"/>
                    <a:pt x="251" y="215"/>
                    <a:pt x="251" y="211"/>
                  </a:cubicBezTo>
                  <a:cubicBezTo>
                    <a:pt x="251" y="204"/>
                    <a:pt x="249" y="202"/>
                    <a:pt x="247" y="197"/>
                  </a:cubicBezTo>
                  <a:cubicBezTo>
                    <a:pt x="214" y="197"/>
                    <a:pt x="182" y="197"/>
                    <a:pt x="150" y="197"/>
                  </a:cubicBezTo>
                  <a:cubicBezTo>
                    <a:pt x="135" y="197"/>
                    <a:pt x="119" y="197"/>
                    <a:pt x="104" y="197"/>
                  </a:cubicBezTo>
                  <a:cubicBezTo>
                    <a:pt x="84" y="197"/>
                    <a:pt x="71" y="191"/>
                    <a:pt x="71" y="2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" name="矩形 1"/>
            <p:cNvSpPr/>
            <p:nvPr/>
          </p:nvSpPr>
          <p:spPr>
            <a:xfrm>
              <a:off x="4731023" y="1951733"/>
              <a:ext cx="3369945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我们是谁 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公司简介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4741993" y="2924944"/>
              <a:ext cx="5198745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为什么选择我们 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发展平台及福利</a:t>
              </a:r>
            </a:p>
          </p:txBody>
        </p:sp>
        <p:sp>
          <p:nvSpPr>
            <p:cNvPr id="63" name="矩形 62"/>
            <p:cNvSpPr/>
            <p:nvPr/>
          </p:nvSpPr>
          <p:spPr>
            <a:xfrm>
              <a:off x="4749940" y="3947641"/>
              <a:ext cx="419354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我们需要的人才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岗位需求</a:t>
              </a:r>
            </a:p>
          </p:txBody>
        </p:sp>
        <p:sp>
          <p:nvSpPr>
            <p:cNvPr id="64" name="矩形 63"/>
            <p:cNvSpPr/>
            <p:nvPr/>
          </p:nvSpPr>
          <p:spPr>
            <a:xfrm>
              <a:off x="4803031" y="5013176"/>
              <a:ext cx="3369945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加入我们 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应聘方式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05" y="0"/>
            <a:ext cx="2658745" cy="88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1" animBg="1"/>
      <p:bldP spid="39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C:\Users\中海-人事招聘\Desktop\远航.png远航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6065" y="404495"/>
            <a:ext cx="11446510" cy="359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974781" y="3244334"/>
            <a:ext cx="2500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58715" y="4509378"/>
            <a:ext cx="1391194" cy="1322070"/>
          </a:xfrm>
          <a:prstGeom prst="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8000" b="1" dirty="0">
                <a:solidFill>
                  <a:schemeClr val="bg1"/>
                </a:solidFill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 sz="8000" b="1" dirty="0">
              <a:solidFill>
                <a:schemeClr val="bg1"/>
              </a:solidFill>
              <a:latin typeface="Agency FB" panose="020B0503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11575" y="4327525"/>
            <a:ext cx="5399405" cy="1015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5400" b="1" dirty="0">
                <a:solidFill>
                  <a:schemeClr val="tx2"/>
                </a:solidFill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我们需要的人才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045075" y="5372735"/>
            <a:ext cx="4065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2"/>
                </a:solidFill>
                <a:latin typeface="Agency FB" panose="020B0503020202020204"/>
                <a:ea typeface="微软雅黑" panose="020B0503020204020204" pitchFamily="34" charset="-122"/>
                <a:cs typeface="+mn-ea"/>
              </a:rPr>
              <a:t>岗位需求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/>
          <p:cNvSpPr/>
          <p:nvPr/>
        </p:nvSpPr>
        <p:spPr bwMode="auto">
          <a:xfrm>
            <a:off x="6202272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1" name="矩形: 圆角 20"/>
          <p:cNvSpPr/>
          <p:nvPr/>
        </p:nvSpPr>
        <p:spPr bwMode="auto">
          <a:xfrm>
            <a:off x="6785746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2" name="矩形: 圆角 21"/>
          <p:cNvSpPr/>
          <p:nvPr/>
        </p:nvSpPr>
        <p:spPr bwMode="auto">
          <a:xfrm>
            <a:off x="7369220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3" name="矩形: 圆角 22"/>
          <p:cNvSpPr/>
          <p:nvPr/>
        </p:nvSpPr>
        <p:spPr bwMode="auto">
          <a:xfrm>
            <a:off x="8306794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4" name="矩形: 圆角 23"/>
          <p:cNvSpPr/>
          <p:nvPr/>
        </p:nvSpPr>
        <p:spPr bwMode="auto">
          <a:xfrm>
            <a:off x="8890268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 bwMode="auto">
          <a:xfrm>
            <a:off x="9473742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 bwMode="auto">
          <a:xfrm>
            <a:off x="10535908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0" name="矩形: 圆角 39"/>
          <p:cNvSpPr/>
          <p:nvPr/>
        </p:nvSpPr>
        <p:spPr bwMode="auto">
          <a:xfrm>
            <a:off x="11119382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1" name="矩形: 圆角 40"/>
          <p:cNvSpPr/>
          <p:nvPr/>
        </p:nvSpPr>
        <p:spPr bwMode="auto">
          <a:xfrm>
            <a:off x="11702856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45" name="Rectangle 5"/>
          <p:cNvSpPr>
            <a:spLocks noChangeArrowheads="1"/>
          </p:cNvSpPr>
          <p:nvPr/>
        </p:nvSpPr>
        <p:spPr bwMode="auto">
          <a:xfrm>
            <a:off x="428627" y="980728"/>
            <a:ext cx="4590428" cy="5430734"/>
          </a:xfrm>
          <a:prstGeom prst="rect">
            <a:avLst/>
          </a:prstGeom>
          <a:solidFill>
            <a:schemeClr val="accent2"/>
          </a:solidFill>
          <a:ln w="9525" cap="flat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5955159" y="980728"/>
            <a:ext cx="4425379" cy="5405742"/>
          </a:xfrm>
          <a:prstGeom prst="rect">
            <a:avLst/>
          </a:prstGeom>
          <a:solidFill>
            <a:schemeClr val="accent2"/>
          </a:solidFill>
          <a:ln w="9525" cap="flat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49" name="Freeform 9"/>
          <p:cNvSpPr/>
          <p:nvPr/>
        </p:nvSpPr>
        <p:spPr bwMode="auto">
          <a:xfrm>
            <a:off x="5019055" y="1242377"/>
            <a:ext cx="111125" cy="762000"/>
          </a:xfrm>
          <a:custGeom>
            <a:avLst/>
            <a:gdLst>
              <a:gd name="T0" fmla="*/ 160 w 160"/>
              <a:gd name="T1" fmla="*/ 77 h 1104"/>
              <a:gd name="T2" fmla="*/ 0 w 160"/>
              <a:gd name="T3" fmla="*/ 0 h 1104"/>
              <a:gd name="T4" fmla="*/ 0 w 160"/>
              <a:gd name="T5" fmla="*/ 1104 h 1104"/>
              <a:gd name="T6" fmla="*/ 160 w 160"/>
              <a:gd name="T7" fmla="*/ 1024 h 1104"/>
              <a:gd name="T8" fmla="*/ 160 w 160"/>
              <a:gd name="T9" fmla="*/ 77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0" h="1104">
                <a:moveTo>
                  <a:pt x="160" y="77"/>
                </a:moveTo>
                <a:lnTo>
                  <a:pt x="0" y="0"/>
                </a:lnTo>
                <a:lnTo>
                  <a:pt x="0" y="1104"/>
                </a:lnTo>
                <a:lnTo>
                  <a:pt x="160" y="1024"/>
                </a:lnTo>
                <a:lnTo>
                  <a:pt x="160" y="77"/>
                </a:lnTo>
                <a:close/>
              </a:path>
            </a:pathLst>
          </a:custGeom>
          <a:solidFill>
            <a:srgbClr val="605D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0" name="Freeform 10"/>
          <p:cNvSpPr/>
          <p:nvPr/>
        </p:nvSpPr>
        <p:spPr bwMode="auto">
          <a:xfrm>
            <a:off x="4184997" y="1296343"/>
            <a:ext cx="935038" cy="654050"/>
          </a:xfrm>
          <a:custGeom>
            <a:avLst/>
            <a:gdLst>
              <a:gd name="T0" fmla="*/ 0 w 1357"/>
              <a:gd name="T1" fmla="*/ 473 h 947"/>
              <a:gd name="T2" fmla="*/ 1357 w 1357"/>
              <a:gd name="T3" fmla="*/ 0 h 947"/>
              <a:gd name="T4" fmla="*/ 1357 w 1357"/>
              <a:gd name="T5" fmla="*/ 947 h 947"/>
              <a:gd name="T6" fmla="*/ 0 w 1357"/>
              <a:gd name="T7" fmla="*/ 47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57" h="947">
                <a:moveTo>
                  <a:pt x="0" y="473"/>
                </a:moveTo>
                <a:lnTo>
                  <a:pt x="1357" y="0"/>
                </a:lnTo>
                <a:lnTo>
                  <a:pt x="1357" y="947"/>
                </a:lnTo>
                <a:lnTo>
                  <a:pt x="0" y="473"/>
                </a:ln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51" name="Freeform 11"/>
          <p:cNvSpPr/>
          <p:nvPr/>
        </p:nvSpPr>
        <p:spPr bwMode="auto">
          <a:xfrm>
            <a:off x="10380538" y="1258887"/>
            <a:ext cx="111125" cy="762000"/>
          </a:xfrm>
          <a:custGeom>
            <a:avLst/>
            <a:gdLst>
              <a:gd name="T0" fmla="*/ 161 w 161"/>
              <a:gd name="T1" fmla="*/ 77 h 1104"/>
              <a:gd name="T2" fmla="*/ 0 w 161"/>
              <a:gd name="T3" fmla="*/ 0 h 1104"/>
              <a:gd name="T4" fmla="*/ 0 w 161"/>
              <a:gd name="T5" fmla="*/ 1104 h 1104"/>
              <a:gd name="T6" fmla="*/ 161 w 161"/>
              <a:gd name="T7" fmla="*/ 1024 h 1104"/>
              <a:gd name="T8" fmla="*/ 161 w 161"/>
              <a:gd name="T9" fmla="*/ 77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1" h="1104">
                <a:moveTo>
                  <a:pt x="161" y="77"/>
                </a:moveTo>
                <a:lnTo>
                  <a:pt x="0" y="0"/>
                </a:lnTo>
                <a:lnTo>
                  <a:pt x="0" y="1104"/>
                </a:lnTo>
                <a:lnTo>
                  <a:pt x="161" y="1024"/>
                </a:lnTo>
                <a:lnTo>
                  <a:pt x="161" y="77"/>
                </a:lnTo>
                <a:close/>
              </a:path>
            </a:pathLst>
          </a:custGeom>
          <a:solidFill>
            <a:srgbClr val="605D5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52" name="Freeform 12"/>
          <p:cNvSpPr/>
          <p:nvPr/>
        </p:nvSpPr>
        <p:spPr bwMode="auto">
          <a:xfrm>
            <a:off x="9558213" y="1296352"/>
            <a:ext cx="933450" cy="654050"/>
          </a:xfrm>
          <a:custGeom>
            <a:avLst/>
            <a:gdLst>
              <a:gd name="T0" fmla="*/ 0 w 1357"/>
              <a:gd name="T1" fmla="*/ 473 h 947"/>
              <a:gd name="T2" fmla="*/ 1357 w 1357"/>
              <a:gd name="T3" fmla="*/ 0 h 947"/>
              <a:gd name="T4" fmla="*/ 1357 w 1357"/>
              <a:gd name="T5" fmla="*/ 947 h 947"/>
              <a:gd name="T6" fmla="*/ 0 w 1357"/>
              <a:gd name="T7" fmla="*/ 473 h 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57" h="947">
                <a:moveTo>
                  <a:pt x="0" y="473"/>
                </a:moveTo>
                <a:lnTo>
                  <a:pt x="1357" y="0"/>
                </a:lnTo>
                <a:lnTo>
                  <a:pt x="1357" y="947"/>
                </a:lnTo>
                <a:lnTo>
                  <a:pt x="0" y="473"/>
                </a:ln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65" name="Freeform 24"/>
          <p:cNvSpPr>
            <a:spLocks noEditPoints="1"/>
          </p:cNvSpPr>
          <p:nvPr/>
        </p:nvSpPr>
        <p:spPr bwMode="auto">
          <a:xfrm>
            <a:off x="10825694" y="5556544"/>
            <a:ext cx="293688" cy="400050"/>
          </a:xfrm>
          <a:custGeom>
            <a:avLst/>
            <a:gdLst>
              <a:gd name="T0" fmla="*/ 56 w 426"/>
              <a:gd name="T1" fmla="*/ 94 h 580"/>
              <a:gd name="T2" fmla="*/ 48 w 426"/>
              <a:gd name="T3" fmla="*/ 580 h 580"/>
              <a:gd name="T4" fmla="*/ 426 w 426"/>
              <a:gd name="T5" fmla="*/ 142 h 580"/>
              <a:gd name="T6" fmla="*/ 393 w 426"/>
              <a:gd name="T7" fmla="*/ 152 h 580"/>
              <a:gd name="T8" fmla="*/ 49 w 426"/>
              <a:gd name="T9" fmla="*/ 546 h 580"/>
              <a:gd name="T10" fmla="*/ 184 w 426"/>
              <a:gd name="T11" fmla="*/ 61 h 580"/>
              <a:gd name="T12" fmla="*/ 242 w 426"/>
              <a:gd name="T13" fmla="*/ 61 h 580"/>
              <a:gd name="T14" fmla="*/ 212 w 426"/>
              <a:gd name="T15" fmla="*/ 92 h 580"/>
              <a:gd name="T16" fmla="*/ 149 w 426"/>
              <a:gd name="T17" fmla="*/ 63 h 580"/>
              <a:gd name="T18" fmla="*/ 78 w 426"/>
              <a:gd name="T19" fmla="*/ 147 h 580"/>
              <a:gd name="T20" fmla="*/ 348 w 426"/>
              <a:gd name="T21" fmla="*/ 147 h 580"/>
              <a:gd name="T22" fmla="*/ 277 w 426"/>
              <a:gd name="T23" fmla="*/ 63 h 580"/>
              <a:gd name="T24" fmla="*/ 149 w 426"/>
              <a:gd name="T25" fmla="*/ 63 h 580"/>
              <a:gd name="T26" fmla="*/ 151 w 426"/>
              <a:gd name="T27" fmla="*/ 440 h 580"/>
              <a:gd name="T28" fmla="*/ 103 w 426"/>
              <a:gd name="T29" fmla="*/ 454 h 580"/>
              <a:gd name="T30" fmla="*/ 93 w 426"/>
              <a:gd name="T31" fmla="*/ 464 h 580"/>
              <a:gd name="T32" fmla="*/ 151 w 426"/>
              <a:gd name="T33" fmla="*/ 468 h 580"/>
              <a:gd name="T34" fmla="*/ 90 w 426"/>
              <a:gd name="T35" fmla="*/ 498 h 580"/>
              <a:gd name="T36" fmla="*/ 165 w 426"/>
              <a:gd name="T37" fmla="*/ 461 h 580"/>
              <a:gd name="T38" fmla="*/ 165 w 426"/>
              <a:gd name="T39" fmla="*/ 437 h 580"/>
              <a:gd name="T40" fmla="*/ 75 w 426"/>
              <a:gd name="T41" fmla="*/ 442 h 580"/>
              <a:gd name="T42" fmla="*/ 146 w 426"/>
              <a:gd name="T43" fmla="*/ 517 h 580"/>
              <a:gd name="T44" fmla="*/ 146 w 426"/>
              <a:gd name="T45" fmla="*/ 227 h 580"/>
              <a:gd name="T46" fmla="*/ 103 w 426"/>
              <a:gd name="T47" fmla="*/ 241 h 580"/>
              <a:gd name="T48" fmla="*/ 118 w 426"/>
              <a:gd name="T49" fmla="*/ 279 h 580"/>
              <a:gd name="T50" fmla="*/ 90 w 426"/>
              <a:gd name="T51" fmla="*/ 289 h 580"/>
              <a:gd name="T52" fmla="*/ 146 w 426"/>
              <a:gd name="T53" fmla="*/ 213 h 580"/>
              <a:gd name="T54" fmla="*/ 75 w 426"/>
              <a:gd name="T55" fmla="*/ 288 h 580"/>
              <a:gd name="T56" fmla="*/ 165 w 426"/>
              <a:gd name="T57" fmla="*/ 244 h 580"/>
              <a:gd name="T58" fmla="*/ 164 w 426"/>
              <a:gd name="T59" fmla="*/ 224 h 580"/>
              <a:gd name="T60" fmla="*/ 151 w 426"/>
              <a:gd name="T61" fmla="*/ 342 h 580"/>
              <a:gd name="T62" fmla="*/ 93 w 426"/>
              <a:gd name="T63" fmla="*/ 357 h 580"/>
              <a:gd name="T64" fmla="*/ 151 w 426"/>
              <a:gd name="T65" fmla="*/ 395 h 580"/>
              <a:gd name="T66" fmla="*/ 165 w 426"/>
              <a:gd name="T67" fmla="*/ 331 h 580"/>
              <a:gd name="T68" fmla="*/ 75 w 426"/>
              <a:gd name="T69" fmla="*/ 335 h 580"/>
              <a:gd name="T70" fmla="*/ 151 w 426"/>
              <a:gd name="T71" fmla="*/ 409 h 580"/>
              <a:gd name="T72" fmla="*/ 197 w 426"/>
              <a:gd name="T73" fmla="*/ 316 h 580"/>
              <a:gd name="T74" fmla="*/ 223 w 426"/>
              <a:gd name="T75" fmla="*/ 492 h 580"/>
              <a:gd name="T76" fmla="*/ 342 w 426"/>
              <a:gd name="T77" fmla="*/ 455 h 580"/>
              <a:gd name="T78" fmla="*/ 218 w 426"/>
              <a:gd name="T79" fmla="*/ 487 h 580"/>
              <a:gd name="T80" fmla="*/ 342 w 426"/>
              <a:gd name="T81" fmla="*/ 345 h 580"/>
              <a:gd name="T82" fmla="*/ 218 w 426"/>
              <a:gd name="T83" fmla="*/ 279 h 580"/>
              <a:gd name="T84" fmla="*/ 218 w 426"/>
              <a:gd name="T85" fmla="*/ 239 h 5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26" h="580">
                <a:moveTo>
                  <a:pt x="33" y="152"/>
                </a:moveTo>
                <a:cubicBezTo>
                  <a:pt x="33" y="136"/>
                  <a:pt x="40" y="128"/>
                  <a:pt x="56" y="127"/>
                </a:cubicBezTo>
                <a:lnTo>
                  <a:pt x="56" y="94"/>
                </a:lnTo>
                <a:cubicBezTo>
                  <a:pt x="27" y="94"/>
                  <a:pt x="0" y="113"/>
                  <a:pt x="0" y="142"/>
                </a:cubicBezTo>
                <a:lnTo>
                  <a:pt x="0" y="533"/>
                </a:lnTo>
                <a:cubicBezTo>
                  <a:pt x="0" y="557"/>
                  <a:pt x="24" y="580"/>
                  <a:pt x="48" y="580"/>
                </a:cubicBezTo>
                <a:lnTo>
                  <a:pt x="379" y="580"/>
                </a:lnTo>
                <a:cubicBezTo>
                  <a:pt x="402" y="580"/>
                  <a:pt x="426" y="557"/>
                  <a:pt x="426" y="533"/>
                </a:cubicBezTo>
                <a:lnTo>
                  <a:pt x="426" y="142"/>
                </a:lnTo>
                <a:cubicBezTo>
                  <a:pt x="426" y="113"/>
                  <a:pt x="399" y="94"/>
                  <a:pt x="370" y="94"/>
                </a:cubicBezTo>
                <a:lnTo>
                  <a:pt x="370" y="127"/>
                </a:lnTo>
                <a:cubicBezTo>
                  <a:pt x="386" y="128"/>
                  <a:pt x="393" y="136"/>
                  <a:pt x="393" y="152"/>
                </a:cubicBezTo>
                <a:lnTo>
                  <a:pt x="393" y="523"/>
                </a:lnTo>
                <a:cubicBezTo>
                  <a:pt x="393" y="534"/>
                  <a:pt x="388" y="546"/>
                  <a:pt x="377" y="546"/>
                </a:cubicBezTo>
                <a:lnTo>
                  <a:pt x="49" y="546"/>
                </a:lnTo>
                <a:cubicBezTo>
                  <a:pt x="36" y="546"/>
                  <a:pt x="33" y="533"/>
                  <a:pt x="33" y="520"/>
                </a:cubicBezTo>
                <a:lnTo>
                  <a:pt x="33" y="152"/>
                </a:lnTo>
                <a:close/>
                <a:moveTo>
                  <a:pt x="184" y="61"/>
                </a:moveTo>
                <a:cubicBezTo>
                  <a:pt x="184" y="48"/>
                  <a:pt x="197" y="35"/>
                  <a:pt x="211" y="35"/>
                </a:cubicBezTo>
                <a:lnTo>
                  <a:pt x="215" y="35"/>
                </a:lnTo>
                <a:cubicBezTo>
                  <a:pt x="229" y="35"/>
                  <a:pt x="242" y="48"/>
                  <a:pt x="242" y="61"/>
                </a:cubicBezTo>
                <a:lnTo>
                  <a:pt x="242" y="64"/>
                </a:lnTo>
                <a:cubicBezTo>
                  <a:pt x="242" y="79"/>
                  <a:pt x="229" y="92"/>
                  <a:pt x="214" y="92"/>
                </a:cubicBezTo>
                <a:lnTo>
                  <a:pt x="212" y="92"/>
                </a:lnTo>
                <a:cubicBezTo>
                  <a:pt x="197" y="92"/>
                  <a:pt x="184" y="79"/>
                  <a:pt x="184" y="64"/>
                </a:cubicBezTo>
                <a:lnTo>
                  <a:pt x="184" y="61"/>
                </a:lnTo>
                <a:close/>
                <a:moveTo>
                  <a:pt x="149" y="63"/>
                </a:moveTo>
                <a:lnTo>
                  <a:pt x="102" y="63"/>
                </a:lnTo>
                <a:cubicBezTo>
                  <a:pt x="86" y="63"/>
                  <a:pt x="78" y="70"/>
                  <a:pt x="78" y="86"/>
                </a:cubicBezTo>
                <a:lnTo>
                  <a:pt x="78" y="147"/>
                </a:lnTo>
                <a:cubicBezTo>
                  <a:pt x="78" y="157"/>
                  <a:pt x="85" y="167"/>
                  <a:pt x="95" y="167"/>
                </a:cubicBezTo>
                <a:lnTo>
                  <a:pt x="332" y="167"/>
                </a:lnTo>
                <a:cubicBezTo>
                  <a:pt x="341" y="167"/>
                  <a:pt x="348" y="157"/>
                  <a:pt x="348" y="147"/>
                </a:cubicBezTo>
                <a:lnTo>
                  <a:pt x="348" y="86"/>
                </a:lnTo>
                <a:cubicBezTo>
                  <a:pt x="348" y="70"/>
                  <a:pt x="340" y="63"/>
                  <a:pt x="324" y="63"/>
                </a:cubicBezTo>
                <a:lnTo>
                  <a:pt x="277" y="63"/>
                </a:lnTo>
                <a:cubicBezTo>
                  <a:pt x="277" y="30"/>
                  <a:pt x="249" y="0"/>
                  <a:pt x="218" y="0"/>
                </a:cubicBezTo>
                <a:lnTo>
                  <a:pt x="208" y="0"/>
                </a:lnTo>
                <a:cubicBezTo>
                  <a:pt x="177" y="0"/>
                  <a:pt x="149" y="30"/>
                  <a:pt x="149" y="63"/>
                </a:cubicBezTo>
                <a:close/>
                <a:moveTo>
                  <a:pt x="90" y="445"/>
                </a:moveTo>
                <a:cubicBezTo>
                  <a:pt x="90" y="441"/>
                  <a:pt x="91" y="440"/>
                  <a:pt x="95" y="440"/>
                </a:cubicBezTo>
                <a:lnTo>
                  <a:pt x="151" y="440"/>
                </a:lnTo>
                <a:lnTo>
                  <a:pt x="151" y="445"/>
                </a:lnTo>
                <a:cubicBezTo>
                  <a:pt x="151" y="449"/>
                  <a:pt x="127" y="463"/>
                  <a:pt x="123" y="465"/>
                </a:cubicBezTo>
                <a:cubicBezTo>
                  <a:pt x="119" y="462"/>
                  <a:pt x="110" y="454"/>
                  <a:pt x="103" y="454"/>
                </a:cubicBezTo>
                <a:lnTo>
                  <a:pt x="102" y="454"/>
                </a:lnTo>
                <a:cubicBezTo>
                  <a:pt x="98" y="454"/>
                  <a:pt x="93" y="459"/>
                  <a:pt x="93" y="462"/>
                </a:cubicBezTo>
                <a:lnTo>
                  <a:pt x="93" y="464"/>
                </a:lnTo>
                <a:cubicBezTo>
                  <a:pt x="93" y="468"/>
                  <a:pt x="114" y="490"/>
                  <a:pt x="118" y="490"/>
                </a:cubicBezTo>
                <a:lnTo>
                  <a:pt x="120" y="490"/>
                </a:lnTo>
                <a:cubicBezTo>
                  <a:pt x="123" y="490"/>
                  <a:pt x="146" y="471"/>
                  <a:pt x="151" y="468"/>
                </a:cubicBezTo>
                <a:cubicBezTo>
                  <a:pt x="151" y="476"/>
                  <a:pt x="154" y="502"/>
                  <a:pt x="146" y="502"/>
                </a:cubicBezTo>
                <a:lnTo>
                  <a:pt x="95" y="502"/>
                </a:lnTo>
                <a:cubicBezTo>
                  <a:pt x="91" y="502"/>
                  <a:pt x="90" y="501"/>
                  <a:pt x="90" y="498"/>
                </a:cubicBezTo>
                <a:lnTo>
                  <a:pt x="90" y="445"/>
                </a:lnTo>
                <a:close/>
                <a:moveTo>
                  <a:pt x="146" y="517"/>
                </a:moveTo>
                <a:cubicBezTo>
                  <a:pt x="174" y="517"/>
                  <a:pt x="163" y="486"/>
                  <a:pt x="165" y="461"/>
                </a:cubicBezTo>
                <a:cubicBezTo>
                  <a:pt x="166" y="448"/>
                  <a:pt x="199" y="436"/>
                  <a:pt x="202" y="424"/>
                </a:cubicBezTo>
                <a:lnTo>
                  <a:pt x="198" y="424"/>
                </a:lnTo>
                <a:cubicBezTo>
                  <a:pt x="188" y="424"/>
                  <a:pt x="173" y="433"/>
                  <a:pt x="165" y="437"/>
                </a:cubicBezTo>
                <a:cubicBezTo>
                  <a:pt x="162" y="432"/>
                  <a:pt x="158" y="426"/>
                  <a:pt x="149" y="426"/>
                </a:cubicBezTo>
                <a:lnTo>
                  <a:pt x="92" y="426"/>
                </a:lnTo>
                <a:cubicBezTo>
                  <a:pt x="83" y="426"/>
                  <a:pt x="75" y="433"/>
                  <a:pt x="75" y="442"/>
                </a:cubicBezTo>
                <a:lnTo>
                  <a:pt x="75" y="501"/>
                </a:lnTo>
                <a:cubicBezTo>
                  <a:pt x="75" y="510"/>
                  <a:pt x="84" y="517"/>
                  <a:pt x="95" y="517"/>
                </a:cubicBezTo>
                <a:lnTo>
                  <a:pt x="146" y="517"/>
                </a:lnTo>
                <a:close/>
                <a:moveTo>
                  <a:pt x="90" y="232"/>
                </a:moveTo>
                <a:cubicBezTo>
                  <a:pt x="90" y="228"/>
                  <a:pt x="91" y="227"/>
                  <a:pt x="95" y="227"/>
                </a:cubicBezTo>
                <a:lnTo>
                  <a:pt x="146" y="227"/>
                </a:lnTo>
                <a:cubicBezTo>
                  <a:pt x="149" y="227"/>
                  <a:pt x="151" y="228"/>
                  <a:pt x="151" y="232"/>
                </a:cubicBezTo>
                <a:cubicBezTo>
                  <a:pt x="151" y="235"/>
                  <a:pt x="126" y="252"/>
                  <a:pt x="123" y="252"/>
                </a:cubicBezTo>
                <a:cubicBezTo>
                  <a:pt x="120" y="252"/>
                  <a:pt x="112" y="241"/>
                  <a:pt x="103" y="241"/>
                </a:cubicBezTo>
                <a:cubicBezTo>
                  <a:pt x="99" y="241"/>
                  <a:pt x="93" y="245"/>
                  <a:pt x="93" y="249"/>
                </a:cubicBezTo>
                <a:lnTo>
                  <a:pt x="93" y="251"/>
                </a:lnTo>
                <a:cubicBezTo>
                  <a:pt x="93" y="257"/>
                  <a:pt x="113" y="276"/>
                  <a:pt x="118" y="279"/>
                </a:cubicBezTo>
                <a:lnTo>
                  <a:pt x="151" y="255"/>
                </a:lnTo>
                <a:lnTo>
                  <a:pt x="151" y="289"/>
                </a:lnTo>
                <a:lnTo>
                  <a:pt x="90" y="289"/>
                </a:lnTo>
                <a:lnTo>
                  <a:pt x="90" y="232"/>
                </a:lnTo>
                <a:close/>
                <a:moveTo>
                  <a:pt x="164" y="224"/>
                </a:moveTo>
                <a:cubicBezTo>
                  <a:pt x="162" y="217"/>
                  <a:pt x="155" y="213"/>
                  <a:pt x="146" y="213"/>
                </a:cubicBezTo>
                <a:lnTo>
                  <a:pt x="95" y="213"/>
                </a:lnTo>
                <a:cubicBezTo>
                  <a:pt x="84" y="213"/>
                  <a:pt x="75" y="219"/>
                  <a:pt x="75" y="229"/>
                </a:cubicBezTo>
                <a:lnTo>
                  <a:pt x="75" y="288"/>
                </a:lnTo>
                <a:cubicBezTo>
                  <a:pt x="75" y="296"/>
                  <a:pt x="83" y="304"/>
                  <a:pt x="92" y="304"/>
                </a:cubicBezTo>
                <a:lnTo>
                  <a:pt x="149" y="304"/>
                </a:lnTo>
                <a:cubicBezTo>
                  <a:pt x="172" y="304"/>
                  <a:pt x="165" y="267"/>
                  <a:pt x="165" y="244"/>
                </a:cubicBezTo>
                <a:lnTo>
                  <a:pt x="202" y="213"/>
                </a:lnTo>
                <a:cubicBezTo>
                  <a:pt x="202" y="213"/>
                  <a:pt x="199" y="211"/>
                  <a:pt x="199" y="211"/>
                </a:cubicBezTo>
                <a:cubicBezTo>
                  <a:pt x="185" y="211"/>
                  <a:pt x="173" y="224"/>
                  <a:pt x="164" y="224"/>
                </a:cubicBezTo>
                <a:close/>
                <a:moveTo>
                  <a:pt x="90" y="335"/>
                </a:moveTo>
                <a:lnTo>
                  <a:pt x="151" y="335"/>
                </a:lnTo>
                <a:lnTo>
                  <a:pt x="151" y="342"/>
                </a:lnTo>
                <a:lnTo>
                  <a:pt x="123" y="360"/>
                </a:lnTo>
                <a:lnTo>
                  <a:pt x="104" y="346"/>
                </a:lnTo>
                <a:cubicBezTo>
                  <a:pt x="99" y="349"/>
                  <a:pt x="93" y="350"/>
                  <a:pt x="93" y="357"/>
                </a:cubicBezTo>
                <a:cubicBezTo>
                  <a:pt x="93" y="361"/>
                  <a:pt x="114" y="384"/>
                  <a:pt x="118" y="384"/>
                </a:cubicBezTo>
                <a:cubicBezTo>
                  <a:pt x="125" y="384"/>
                  <a:pt x="143" y="364"/>
                  <a:pt x="151" y="362"/>
                </a:cubicBezTo>
                <a:lnTo>
                  <a:pt x="151" y="395"/>
                </a:lnTo>
                <a:lnTo>
                  <a:pt x="90" y="395"/>
                </a:lnTo>
                <a:lnTo>
                  <a:pt x="90" y="335"/>
                </a:lnTo>
                <a:close/>
                <a:moveTo>
                  <a:pt x="165" y="331"/>
                </a:moveTo>
                <a:cubicBezTo>
                  <a:pt x="162" y="326"/>
                  <a:pt x="159" y="320"/>
                  <a:pt x="151" y="320"/>
                </a:cubicBezTo>
                <a:lnTo>
                  <a:pt x="90" y="320"/>
                </a:lnTo>
                <a:cubicBezTo>
                  <a:pt x="83" y="320"/>
                  <a:pt x="75" y="327"/>
                  <a:pt x="75" y="335"/>
                </a:cubicBezTo>
                <a:lnTo>
                  <a:pt x="75" y="395"/>
                </a:lnTo>
                <a:cubicBezTo>
                  <a:pt x="75" y="402"/>
                  <a:pt x="83" y="409"/>
                  <a:pt x="90" y="409"/>
                </a:cubicBezTo>
                <a:lnTo>
                  <a:pt x="151" y="409"/>
                </a:lnTo>
                <a:cubicBezTo>
                  <a:pt x="172" y="409"/>
                  <a:pt x="165" y="372"/>
                  <a:pt x="165" y="350"/>
                </a:cubicBezTo>
                <a:lnTo>
                  <a:pt x="202" y="319"/>
                </a:lnTo>
                <a:lnTo>
                  <a:pt x="197" y="316"/>
                </a:lnTo>
                <a:lnTo>
                  <a:pt x="165" y="331"/>
                </a:lnTo>
                <a:close/>
                <a:moveTo>
                  <a:pt x="218" y="487"/>
                </a:moveTo>
                <a:cubicBezTo>
                  <a:pt x="218" y="491"/>
                  <a:pt x="219" y="492"/>
                  <a:pt x="223" y="492"/>
                </a:cubicBezTo>
                <a:lnTo>
                  <a:pt x="337" y="492"/>
                </a:lnTo>
                <a:cubicBezTo>
                  <a:pt x="341" y="492"/>
                  <a:pt x="342" y="491"/>
                  <a:pt x="342" y="487"/>
                </a:cubicBezTo>
                <a:lnTo>
                  <a:pt x="342" y="455"/>
                </a:lnTo>
                <a:cubicBezTo>
                  <a:pt x="342" y="452"/>
                  <a:pt x="341" y="451"/>
                  <a:pt x="337" y="451"/>
                </a:cubicBezTo>
                <a:lnTo>
                  <a:pt x="218" y="451"/>
                </a:lnTo>
                <a:lnTo>
                  <a:pt x="218" y="487"/>
                </a:lnTo>
                <a:close/>
                <a:moveTo>
                  <a:pt x="218" y="384"/>
                </a:moveTo>
                <a:lnTo>
                  <a:pt x="342" y="384"/>
                </a:lnTo>
                <a:lnTo>
                  <a:pt x="342" y="345"/>
                </a:lnTo>
                <a:lnTo>
                  <a:pt x="218" y="345"/>
                </a:lnTo>
                <a:lnTo>
                  <a:pt x="218" y="384"/>
                </a:lnTo>
                <a:close/>
                <a:moveTo>
                  <a:pt x="218" y="279"/>
                </a:moveTo>
                <a:lnTo>
                  <a:pt x="308" y="279"/>
                </a:lnTo>
                <a:lnTo>
                  <a:pt x="308" y="239"/>
                </a:lnTo>
                <a:lnTo>
                  <a:pt x="218" y="239"/>
                </a:lnTo>
                <a:lnTo>
                  <a:pt x="218" y="27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800"/>
          </a:p>
        </p:txBody>
      </p:sp>
      <p:sp>
        <p:nvSpPr>
          <p:cNvPr id="66" name="TextBox 30"/>
          <p:cNvSpPr txBox="1"/>
          <p:nvPr/>
        </p:nvSpPr>
        <p:spPr>
          <a:xfrm>
            <a:off x="573437" y="1196752"/>
            <a:ext cx="199734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硬件开发工程师</a:t>
            </a:r>
          </a:p>
        </p:txBody>
      </p:sp>
      <p:sp>
        <p:nvSpPr>
          <p:cNvPr id="92" name="Title 6"/>
          <p:cNvSpPr txBox="1"/>
          <p:nvPr>
            <p:custDataLst>
              <p:tags r:id="rId1"/>
            </p:custDataLst>
          </p:nvPr>
        </p:nvSpPr>
        <p:spPr>
          <a:xfrm>
            <a:off x="626567" y="1628800"/>
            <a:ext cx="4143298" cy="5132070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lIns="72000" tIns="36195" rIns="72000" bIns="36195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岗位职责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、产品研发，参与项目的技术评审，完成项目的设计开发和硬件调试；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、对电路和拓扑进行仿真分析、设计计算、测试，并提供相应的报告；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、负责新产品的设计、调试等；</a:t>
            </a:r>
            <a:endParaRPr lang="en-US" altLang="zh-CN" sz="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要求：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电气工程、自动化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、电力电子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相关专业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熟练掌握数字电路、模拟电路、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语言、计算机技术、单片机原理、微机原理、电力系统、电路、电机等专业知识，熟悉使用一种或多种电路绘图设计工具（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Altium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PADS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Cadence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等），根据产品要求设计原理图及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PCB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布线。</a:t>
            </a:r>
          </a:p>
          <a:p>
            <a:pPr>
              <a:lnSpc>
                <a:spcPct val="150000"/>
              </a:lnSpc>
            </a:pPr>
            <a:r>
              <a:rPr lang="en-US" altLang="zh-CN" sz="1200" dirty="0"/>
              <a:t> </a:t>
            </a:r>
            <a:endParaRPr lang="zh-CN" altLang="zh-CN" sz="1200" dirty="0"/>
          </a:p>
          <a:p>
            <a:r>
              <a:rPr lang="en-US" altLang="zh-CN" sz="1200" dirty="0"/>
              <a:t> </a:t>
            </a:r>
          </a:p>
        </p:txBody>
      </p:sp>
      <p:sp>
        <p:nvSpPr>
          <p:cNvPr id="68" name="TextBox 32"/>
          <p:cNvSpPr txBox="1"/>
          <p:nvPr/>
        </p:nvSpPr>
        <p:spPr>
          <a:xfrm>
            <a:off x="4710881" y="1392536"/>
            <a:ext cx="3003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  <a:latin typeface="+mj-ea"/>
                <a:ea typeface="+mj-ea"/>
              </a:rPr>
              <a:t>1</a:t>
            </a:r>
          </a:p>
        </p:txBody>
      </p:sp>
      <p:sp>
        <p:nvSpPr>
          <p:cNvPr id="69" name="TextBox 33"/>
          <p:cNvSpPr txBox="1"/>
          <p:nvPr/>
        </p:nvSpPr>
        <p:spPr>
          <a:xfrm>
            <a:off x="10132548" y="1412776"/>
            <a:ext cx="3524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accent2"/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72" name="TextBox 36"/>
          <p:cNvSpPr txBox="1"/>
          <p:nvPr/>
        </p:nvSpPr>
        <p:spPr>
          <a:xfrm>
            <a:off x="6171183" y="1196752"/>
            <a:ext cx="199734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软件开发工程师</a:t>
            </a:r>
          </a:p>
        </p:txBody>
      </p:sp>
      <p:sp>
        <p:nvSpPr>
          <p:cNvPr id="90" name="Title 6"/>
          <p:cNvSpPr txBox="1"/>
          <p:nvPr>
            <p:custDataLst>
              <p:tags r:id="rId2"/>
            </p:custDataLst>
          </p:nvPr>
        </p:nvSpPr>
        <p:spPr>
          <a:xfrm>
            <a:off x="6202271" y="1628800"/>
            <a:ext cx="3988251" cy="4688840"/>
          </a:xfrm>
          <a:prstGeom prst="rect">
            <a:avLst/>
          </a:prstGeom>
          <a:noFill/>
          <a:ln w="3175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 lIns="72000" tIns="36195" rIns="72000" bIns="36195" anchor="t" anchorCtr="0">
            <a:sp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岗位职责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/>
              <a:t>1</a:t>
            </a:r>
            <a:r>
              <a:rPr lang="zh-CN" altLang="zh-CN" sz="1400" dirty="0"/>
              <a:t>、产品研发，参与项目的技术评审，完成项目的软件设计开发和程序调试；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2</a:t>
            </a:r>
            <a:r>
              <a:rPr lang="zh-CN" altLang="zh-CN" sz="1400" dirty="0"/>
              <a:t>、对控制系统进行仿真分析、设计计算、测试，并提供相应的报告；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3</a:t>
            </a:r>
            <a:r>
              <a:rPr lang="zh-CN" altLang="zh-CN" sz="1400" dirty="0"/>
              <a:t>、负责新产品的设计、调试等；</a:t>
            </a:r>
            <a:endParaRPr lang="en-US" altLang="zh-CN" sz="600" b="1" dirty="0"/>
          </a:p>
          <a:p>
            <a:pPr>
              <a:lnSpc>
                <a:spcPct val="150000"/>
              </a:lnSpc>
            </a:pP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要求：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电气工程、自动化、计算机相关专业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/>
              <a:t>        </a:t>
            </a:r>
            <a:r>
              <a:rPr lang="zh-CN" altLang="zh-CN" sz="1400" dirty="0"/>
              <a:t>熟练掌握计算机技术、数字电路、模拟电路、单片机原理、电路、微机原理、自动控制原理、通信原理等专业知识，熟悉使用</a:t>
            </a:r>
            <a:r>
              <a:rPr lang="en-US" altLang="zh-CN" sz="1400" dirty="0"/>
              <a:t>C/C++</a:t>
            </a:r>
            <a:r>
              <a:rPr lang="zh-CN" altLang="zh-CN" sz="1400" dirty="0"/>
              <a:t>、</a:t>
            </a:r>
            <a:r>
              <a:rPr lang="en-US" altLang="zh-CN" sz="1400" dirty="0"/>
              <a:t>C#</a:t>
            </a:r>
            <a:r>
              <a:rPr lang="zh-CN" altLang="en-US" sz="1400" dirty="0"/>
              <a:t>、</a:t>
            </a:r>
            <a:r>
              <a:rPr lang="en-US" altLang="zh-CN" sz="1400" dirty="0"/>
              <a:t>Python</a:t>
            </a:r>
            <a:r>
              <a:rPr lang="zh-CN" altLang="zh-CN" sz="1400" dirty="0"/>
              <a:t>等编程语言，计算机网络</a:t>
            </a:r>
            <a:r>
              <a:rPr lang="en-US" altLang="zh-CN" sz="1400" dirty="0"/>
              <a:t>/</a:t>
            </a:r>
            <a:r>
              <a:rPr lang="zh-CN" altLang="zh-CN" sz="1400" dirty="0"/>
              <a:t>通信基础知识，根据要求负责程序设计、并编写软件、调试程序。</a:t>
            </a:r>
            <a:endParaRPr lang="zh-CN" altLang="zh-CN" sz="1400" spc="115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21590" y="-31115"/>
            <a:ext cx="3460750" cy="7588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在招岗位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72" grpId="0"/>
      <p:bldP spid="72" grpId="1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194108" y="1984741"/>
            <a:ext cx="104176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3600" b="1" dirty="0">
                <a:solidFill>
                  <a:srgbClr val="1D425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人才素质</a:t>
            </a:r>
          </a:p>
        </p:txBody>
      </p:sp>
      <p:sp>
        <p:nvSpPr>
          <p:cNvPr id="36" name="空心弧 35"/>
          <p:cNvSpPr/>
          <p:nvPr/>
        </p:nvSpPr>
        <p:spPr>
          <a:xfrm rot="5400000">
            <a:off x="-1235710" y="1407160"/>
            <a:ext cx="3289300" cy="4144645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algn="ctr" defTabSz="1218565">
              <a:defRPr/>
            </a:pPr>
            <a:endParaRPr lang="zh-CN" altLang="en-US" sz="332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914400" y="1700530"/>
            <a:ext cx="494030" cy="452755"/>
          </a:xfrm>
          <a:prstGeom prst="ellipse">
            <a:avLst/>
          </a:prstGeom>
          <a:solidFill>
            <a:srgbClr val="D9303B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1</a:t>
            </a:r>
            <a:endParaRPr lang="zh-CN" altLang="en-US" sz="2400" dirty="0"/>
          </a:p>
        </p:txBody>
      </p:sp>
      <p:sp>
        <p:nvSpPr>
          <p:cNvPr id="44" name="椭圆 43"/>
          <p:cNvSpPr/>
          <p:nvPr/>
        </p:nvSpPr>
        <p:spPr>
          <a:xfrm>
            <a:off x="2095500" y="3201035"/>
            <a:ext cx="494030" cy="469265"/>
          </a:xfrm>
          <a:prstGeom prst="ellipse">
            <a:avLst/>
          </a:prstGeom>
          <a:solidFill>
            <a:srgbClr val="4C8FC6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2</a:t>
            </a:r>
            <a:endParaRPr lang="zh-CN" altLang="en-US" sz="2400" dirty="0"/>
          </a:p>
        </p:txBody>
      </p:sp>
      <p:sp>
        <p:nvSpPr>
          <p:cNvPr id="45" name="椭圆 44"/>
          <p:cNvSpPr/>
          <p:nvPr/>
        </p:nvSpPr>
        <p:spPr>
          <a:xfrm>
            <a:off x="1490347" y="4580627"/>
            <a:ext cx="493773" cy="367363"/>
          </a:xfrm>
          <a:prstGeom prst="ellipse">
            <a:avLst/>
          </a:prstGeom>
          <a:solidFill>
            <a:srgbClr val="E5821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3</a:t>
            </a:r>
            <a:endParaRPr lang="zh-CN" altLang="en-US" sz="2400" dirty="0"/>
          </a:p>
        </p:txBody>
      </p:sp>
      <p:cxnSp>
        <p:nvCxnSpPr>
          <p:cNvPr id="37" name="直接连接符 36"/>
          <p:cNvCxnSpPr/>
          <p:nvPr/>
        </p:nvCxnSpPr>
        <p:spPr bwMode="auto">
          <a:xfrm>
            <a:off x="1202948" y="1835092"/>
            <a:ext cx="190644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 bwMode="auto">
          <a:xfrm>
            <a:off x="2272923" y="3435927"/>
            <a:ext cx="668655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stCxn id="45" idx="5"/>
          </p:cNvCxnSpPr>
          <p:nvPr/>
        </p:nvCxnSpPr>
        <p:spPr bwMode="auto">
          <a:xfrm>
            <a:off x="1912243" y="4894522"/>
            <a:ext cx="576580" cy="173355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46"/>
          <p:cNvGrpSpPr/>
          <p:nvPr/>
        </p:nvGrpSpPr>
        <p:grpSpPr>
          <a:xfrm>
            <a:off x="2490470" y="1342390"/>
            <a:ext cx="1136015" cy="1134745"/>
            <a:chOff x="3989630" y="984316"/>
            <a:chExt cx="858956" cy="858956"/>
          </a:xfrm>
        </p:grpSpPr>
        <p:grpSp>
          <p:nvGrpSpPr>
            <p:cNvPr id="90" name="组合 89"/>
            <p:cNvGrpSpPr/>
            <p:nvPr/>
          </p:nvGrpSpPr>
          <p:grpSpPr>
            <a:xfrm>
              <a:off x="3989630" y="98431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4" name="同心圆 7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椭圆 94"/>
              <p:cNvSpPr/>
              <p:nvPr/>
            </p:nvSpPr>
            <p:spPr>
              <a:xfrm>
                <a:off x="392116" y="760411"/>
                <a:ext cx="3825875" cy="3825872"/>
              </a:xfrm>
              <a:prstGeom prst="ellipse">
                <a:avLst/>
              </a:prstGeom>
              <a:solidFill>
                <a:srgbClr val="CA45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grpSp>
          <p:nvGrpSpPr>
            <p:cNvPr id="91" name="组合 54"/>
            <p:cNvGrpSpPr>
              <a:grpSpLocks noChangeAspect="1"/>
            </p:cNvGrpSpPr>
            <p:nvPr/>
          </p:nvGrpSpPr>
          <p:grpSpPr bwMode="auto">
            <a:xfrm>
              <a:off x="4230408" y="1145668"/>
              <a:ext cx="389996" cy="469766"/>
              <a:chOff x="3452849" y="2667439"/>
              <a:chExt cx="239345" cy="288607"/>
            </a:xfrm>
          </p:grpSpPr>
          <p:sp>
            <p:nvSpPr>
              <p:cNvPr id="92" name="Freeform 846"/>
              <p:cNvSpPr/>
              <p:nvPr/>
            </p:nvSpPr>
            <p:spPr bwMode="auto">
              <a:xfrm>
                <a:off x="3452849" y="2721892"/>
                <a:ext cx="239345" cy="234154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1218565">
                  <a:defRPr/>
                </a:pPr>
                <a:endParaRPr lang="zh-CN" altLang="en-US" sz="332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847"/>
              <p:cNvSpPr/>
              <p:nvPr/>
            </p:nvSpPr>
            <p:spPr bwMode="auto">
              <a:xfrm>
                <a:off x="3547138" y="2667439"/>
                <a:ext cx="44424" cy="138859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lIns="162560" tIns="81280" rIns="162560" bIns="81280"/>
              <a:lstStyle/>
              <a:p>
                <a:pPr defTabSz="1218565">
                  <a:defRPr/>
                </a:pPr>
                <a:endParaRPr lang="zh-CN" altLang="en-US" sz="332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2837180" y="2918460"/>
            <a:ext cx="1136015" cy="1147445"/>
            <a:chOff x="4684712" y="1948340"/>
            <a:chExt cx="858956" cy="858956"/>
          </a:xfrm>
        </p:grpSpPr>
        <p:grpSp>
          <p:nvGrpSpPr>
            <p:cNvPr id="86" name="组合 85"/>
            <p:cNvGrpSpPr/>
            <p:nvPr/>
          </p:nvGrpSpPr>
          <p:grpSpPr>
            <a:xfrm>
              <a:off x="4684712" y="1948340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8" name="同心圆 8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椭圆 88"/>
              <p:cNvSpPr/>
              <p:nvPr/>
            </p:nvSpPr>
            <p:spPr>
              <a:xfrm>
                <a:off x="392112" y="760411"/>
                <a:ext cx="3825875" cy="3825872"/>
              </a:xfrm>
              <a:prstGeom prst="ellipse">
                <a:avLst/>
              </a:prstGeom>
              <a:solidFill>
                <a:srgbClr val="4C8F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87" name="Freeform 168"/>
            <p:cNvSpPr>
              <a:spLocks noChangeAspect="1" noEditPoints="1"/>
            </p:cNvSpPr>
            <p:nvPr/>
          </p:nvSpPr>
          <p:spPr bwMode="auto">
            <a:xfrm>
              <a:off x="4918327" y="2222412"/>
              <a:ext cx="425533" cy="364326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162560" tIns="81280" rIns="162560" bIns="81280"/>
            <a:lstStyle/>
            <a:p>
              <a:pPr defTabSz="1218565">
                <a:defRPr/>
              </a:pPr>
              <a:endParaRPr lang="zh-CN" altLang="en-US" sz="332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2609215" y="4631055"/>
            <a:ext cx="1136015" cy="1096010"/>
            <a:chOff x="4716016" y="2993953"/>
            <a:chExt cx="858956" cy="858956"/>
          </a:xfrm>
        </p:grpSpPr>
        <p:grpSp>
          <p:nvGrpSpPr>
            <p:cNvPr id="65" name="组合 64"/>
            <p:cNvGrpSpPr/>
            <p:nvPr/>
          </p:nvGrpSpPr>
          <p:grpSpPr>
            <a:xfrm>
              <a:off x="4716016" y="2993953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7" name="同心圆 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92116" y="760411"/>
                <a:ext cx="3825875" cy="3825872"/>
              </a:xfrm>
              <a:prstGeom prst="ellipse">
                <a:avLst/>
              </a:prstGeom>
              <a:solidFill>
                <a:srgbClr val="E582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66" name="Freeform 203"/>
            <p:cNvSpPr>
              <a:spLocks noChangeAspect="1" noEditPoints="1"/>
            </p:cNvSpPr>
            <p:nvPr/>
          </p:nvSpPr>
          <p:spPr bwMode="auto">
            <a:xfrm>
              <a:off x="4972990" y="3242045"/>
              <a:ext cx="370870" cy="356606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162560" tIns="81280" rIns="162560" bIns="81280"/>
            <a:lstStyle/>
            <a:p>
              <a:pPr defTabSz="1218565">
                <a:defRPr/>
              </a:pPr>
              <a:endParaRPr lang="zh-CN" altLang="en-US" sz="332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938905" y="1268730"/>
            <a:ext cx="4065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学历要求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38905" y="1708150"/>
            <a:ext cx="7322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>
                <a:sym typeface="+mn-ea"/>
              </a:rPr>
              <a:t>全日制统招本科及以上学历，</a:t>
            </a:r>
            <a:r>
              <a:rPr lang="zh-CN" altLang="en-US" dirty="0">
                <a:sym typeface="+mn-ea"/>
              </a:rPr>
              <a:t>能按时取得毕业证和学位证，</a:t>
            </a:r>
            <a:r>
              <a:rPr lang="zh-CN" altLang="zh-CN" dirty="0">
                <a:sym typeface="+mn-ea"/>
              </a:rPr>
              <a:t>硕士及以上学位和重点院校毕业生优先；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4083050" y="2852420"/>
            <a:ext cx="4065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素质要求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54805" y="3356610"/>
            <a:ext cx="77108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ym typeface="+mn-ea"/>
              </a:rPr>
              <a:t>专业知识扎实，</a:t>
            </a:r>
            <a:r>
              <a:rPr lang="zh-CN" altLang="zh-CN" dirty="0">
                <a:solidFill>
                  <a:schemeClr val="accent1"/>
                </a:solidFill>
                <a:latin typeface="+mn-ea"/>
                <a:ea typeface="+mn-ea"/>
                <a:sym typeface="+mn-ea"/>
              </a:rPr>
              <a:t>成绩优良</a:t>
            </a:r>
            <a:r>
              <a:rPr lang="zh-CN" altLang="en-US" dirty="0">
                <a:solidFill>
                  <a:schemeClr val="accent1"/>
                </a:solidFill>
                <a:latin typeface="+mn-ea"/>
                <a:ea typeface="+mn-ea"/>
                <a:sym typeface="+mn-ea"/>
              </a:rPr>
              <a:t>，参加过软、硬件相关专业比赛或者有实际项目经验者优先；</a:t>
            </a:r>
            <a:r>
              <a:rPr lang="zh-CN" altLang="zh-CN" dirty="0">
                <a:solidFill>
                  <a:schemeClr val="accent1"/>
                </a:solidFill>
                <a:latin typeface="+mn-ea"/>
                <a:ea typeface="+mn-ea"/>
                <a:sym typeface="+mn-ea"/>
              </a:rPr>
              <a:t>外语四级及以上，计算机二级及以上；</a:t>
            </a:r>
            <a:r>
              <a:rPr lang="zh-CN" altLang="en-US" dirty="0">
                <a:solidFill>
                  <a:schemeClr val="accent1"/>
                </a:solidFill>
                <a:latin typeface="+mn-ea"/>
                <a:sym typeface="+mn-ea"/>
              </a:rPr>
              <a:t> </a:t>
            </a:r>
            <a:r>
              <a:rPr lang="zh-CN" altLang="en-US" dirty="0">
                <a:sym typeface="+mn-ea"/>
              </a:rPr>
              <a:t>研发类岗位，参加过软、硬件相关专业比赛或者有实际项目经验者优先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065905" y="4725035"/>
            <a:ext cx="4065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责任心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954145" y="5316855"/>
            <a:ext cx="73799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sym typeface="+mn-ea"/>
              </a:rPr>
              <a:t>品德优良，在校期间未曾受过违纪违法处分。</a:t>
            </a:r>
            <a:r>
              <a:rPr lang="zh-CN" altLang="en-US" dirty="0">
                <a:solidFill>
                  <a:schemeClr val="accent1"/>
                </a:solidFill>
                <a:latin typeface="+mn-ea"/>
                <a:ea typeface="+mn-ea"/>
                <a:sym typeface="+mn-ea"/>
              </a:rPr>
              <a:t>忠于职守、忠于企业，工作积极主动性强，具有较强的团队合作意识，有责任心</a:t>
            </a:r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21590" y="-31115"/>
            <a:ext cx="3460750" cy="7588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任职要求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 bldLvl="0" animBg="1"/>
      <p:bldP spid="43" grpId="0" bldLvl="0" animBg="1"/>
      <p:bldP spid="44" grpId="0" bldLvl="0" animBg="1"/>
      <p:bldP spid="45" grpId="0" bldLvl="0" animBg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C:\Users\中海-人事招聘\Desktop\远航.png远航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6065" y="404495"/>
            <a:ext cx="11446510" cy="359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974781" y="3244334"/>
            <a:ext cx="2500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58715" y="4509378"/>
            <a:ext cx="1391194" cy="1322070"/>
          </a:xfrm>
          <a:prstGeom prst="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8000" b="1" dirty="0">
                <a:solidFill>
                  <a:schemeClr val="bg1"/>
                </a:solidFill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lang="zh-CN" altLang="en-US" sz="8000" b="1" dirty="0">
              <a:solidFill>
                <a:schemeClr val="bg1"/>
              </a:solidFill>
              <a:latin typeface="Agency FB" panose="020B0503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11575" y="4327525"/>
            <a:ext cx="5399405" cy="1015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5400" b="1" dirty="0">
                <a:solidFill>
                  <a:schemeClr val="tx2"/>
                </a:solidFill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加入我们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045075" y="5372735"/>
            <a:ext cx="4065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2"/>
                </a:solidFill>
                <a:latin typeface="Agency FB" panose="020B0503020202020204"/>
                <a:ea typeface="微软雅黑" panose="020B0503020204020204" pitchFamily="34" charset="-122"/>
                <a:cs typeface="+mn-ea"/>
              </a:rPr>
              <a:t>应聘方式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/>
          <p:cNvSpPr/>
          <p:nvPr/>
        </p:nvSpPr>
        <p:spPr bwMode="auto">
          <a:xfrm>
            <a:off x="6202272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1" name="矩形: 圆角 20"/>
          <p:cNvSpPr/>
          <p:nvPr/>
        </p:nvSpPr>
        <p:spPr bwMode="auto">
          <a:xfrm>
            <a:off x="6785746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2" name="矩形: 圆角 21"/>
          <p:cNvSpPr/>
          <p:nvPr/>
        </p:nvSpPr>
        <p:spPr bwMode="auto">
          <a:xfrm>
            <a:off x="7369220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3" name="矩形: 圆角 22"/>
          <p:cNvSpPr/>
          <p:nvPr/>
        </p:nvSpPr>
        <p:spPr bwMode="auto">
          <a:xfrm>
            <a:off x="8306794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4" name="矩形: 圆角 23"/>
          <p:cNvSpPr/>
          <p:nvPr/>
        </p:nvSpPr>
        <p:spPr bwMode="auto">
          <a:xfrm>
            <a:off x="8890268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 bwMode="auto">
          <a:xfrm>
            <a:off x="9473742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 bwMode="auto">
          <a:xfrm>
            <a:off x="10535908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0" name="矩形: 圆角 39"/>
          <p:cNvSpPr/>
          <p:nvPr/>
        </p:nvSpPr>
        <p:spPr bwMode="auto">
          <a:xfrm>
            <a:off x="11119382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1" name="矩形: 圆角 40"/>
          <p:cNvSpPr/>
          <p:nvPr/>
        </p:nvSpPr>
        <p:spPr bwMode="auto">
          <a:xfrm>
            <a:off x="11702856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6" name="Freeform 11"/>
          <p:cNvSpPr/>
          <p:nvPr/>
        </p:nvSpPr>
        <p:spPr bwMode="auto">
          <a:xfrm>
            <a:off x="3139440" y="3688080"/>
            <a:ext cx="1015365" cy="885825"/>
          </a:xfrm>
          <a:custGeom>
            <a:avLst/>
            <a:gdLst>
              <a:gd name="T0" fmla="*/ 0 w 2070"/>
              <a:gd name="T1" fmla="*/ 1214 h 1214"/>
              <a:gd name="T2" fmla="*/ 2070 w 2070"/>
              <a:gd name="T3" fmla="*/ 177 h 12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70" h="1214">
                <a:moveTo>
                  <a:pt x="0" y="1214"/>
                </a:moveTo>
                <a:cubicBezTo>
                  <a:pt x="269" y="321"/>
                  <a:pt x="979" y="0"/>
                  <a:pt x="2070" y="177"/>
                </a:cubicBezTo>
              </a:path>
            </a:pathLst>
          </a:custGeom>
          <a:noFill/>
          <a:ln w="9525" cap="flat">
            <a:solidFill>
              <a:schemeClr val="accent1"/>
            </a:solidFill>
            <a:prstDash val="dash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Freeform 12"/>
          <p:cNvSpPr/>
          <p:nvPr/>
        </p:nvSpPr>
        <p:spPr bwMode="auto">
          <a:xfrm>
            <a:off x="7369810" y="2491105"/>
            <a:ext cx="1005205" cy="701675"/>
          </a:xfrm>
          <a:custGeom>
            <a:avLst/>
            <a:gdLst>
              <a:gd name="T0" fmla="*/ 0 w 2071"/>
              <a:gd name="T1" fmla="*/ 1214 h 1214"/>
              <a:gd name="T2" fmla="*/ 2071 w 2071"/>
              <a:gd name="T3" fmla="*/ 178 h 12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71" h="1214">
                <a:moveTo>
                  <a:pt x="0" y="1214"/>
                </a:moveTo>
                <a:cubicBezTo>
                  <a:pt x="270" y="321"/>
                  <a:pt x="979" y="0"/>
                  <a:pt x="2071" y="178"/>
                </a:cubicBezTo>
              </a:path>
            </a:pathLst>
          </a:custGeom>
          <a:noFill/>
          <a:ln w="9525" cap="flat">
            <a:solidFill>
              <a:schemeClr val="accent1"/>
            </a:solidFill>
            <a:prstDash val="dash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TextBox 14"/>
          <p:cNvSpPr txBox="1"/>
          <p:nvPr/>
        </p:nvSpPr>
        <p:spPr>
          <a:xfrm>
            <a:off x="122555" y="5085080"/>
            <a:ext cx="1441450" cy="369570"/>
          </a:xfrm>
          <a:prstGeom prst="rect">
            <a:avLst/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r">
              <a:defRPr sz="2000">
                <a:solidFill>
                  <a:schemeClr val="bg1"/>
                </a:solidFill>
                <a:latin typeface="+mn-lt"/>
                <a:ea typeface="+mn-ea"/>
                <a:cs typeface="+mn-ea"/>
              </a:defRPr>
            </a:lvl1pPr>
          </a:lstStyle>
          <a:p>
            <a:pPr algn="ctr"/>
            <a:r>
              <a:rPr lang="zh-CN" altLang="en-US" b="1"/>
              <a:t>投递简历</a:t>
            </a:r>
            <a:endParaRPr lang="zh-CN" altLang="en-US" b="1" dirty="0"/>
          </a:p>
        </p:txBody>
      </p:sp>
      <p:sp>
        <p:nvSpPr>
          <p:cNvPr id="42" name="TextBox 14"/>
          <p:cNvSpPr txBox="1"/>
          <p:nvPr/>
        </p:nvSpPr>
        <p:spPr>
          <a:xfrm>
            <a:off x="1922780" y="4364990"/>
            <a:ext cx="1416050" cy="369570"/>
          </a:xfrm>
          <a:prstGeom prst="rect">
            <a:avLst/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r">
              <a:defRPr sz="2000">
                <a:solidFill>
                  <a:schemeClr val="bg1"/>
                </a:solidFill>
                <a:latin typeface="+mn-lt"/>
                <a:ea typeface="+mn-ea"/>
                <a:cs typeface="+mn-ea"/>
              </a:defRPr>
            </a:lvl1pPr>
          </a:lstStyle>
          <a:p>
            <a:pPr algn="ctr"/>
            <a:r>
              <a:rPr lang="zh-CN" altLang="en-US" b="1" dirty="0"/>
              <a:t>初次筛选</a:t>
            </a:r>
          </a:p>
        </p:txBody>
      </p:sp>
      <p:sp>
        <p:nvSpPr>
          <p:cNvPr id="43" name="TextBox 14"/>
          <p:cNvSpPr txBox="1"/>
          <p:nvPr/>
        </p:nvSpPr>
        <p:spPr>
          <a:xfrm>
            <a:off x="4083050" y="3860800"/>
            <a:ext cx="1355725" cy="369570"/>
          </a:xfrm>
          <a:prstGeom prst="rect">
            <a:avLst/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r">
              <a:defRPr sz="2000">
                <a:solidFill>
                  <a:schemeClr val="bg1"/>
                </a:solidFill>
                <a:latin typeface="+mn-lt"/>
                <a:ea typeface="+mn-ea"/>
                <a:cs typeface="+mn-ea"/>
              </a:defRPr>
            </a:lvl1pPr>
          </a:lstStyle>
          <a:p>
            <a:pPr algn="ctr"/>
            <a:r>
              <a:rPr lang="zh-CN" altLang="en-US" b="1" dirty="0"/>
              <a:t>面试</a:t>
            </a:r>
          </a:p>
        </p:txBody>
      </p:sp>
      <p:sp>
        <p:nvSpPr>
          <p:cNvPr id="44" name="TextBox 14"/>
          <p:cNvSpPr txBox="1"/>
          <p:nvPr/>
        </p:nvSpPr>
        <p:spPr>
          <a:xfrm>
            <a:off x="6202045" y="3141345"/>
            <a:ext cx="1578610" cy="359410"/>
          </a:xfrm>
          <a:prstGeom prst="rect">
            <a:avLst/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r">
              <a:defRPr sz="2000">
                <a:solidFill>
                  <a:schemeClr val="bg1"/>
                </a:solidFill>
                <a:latin typeface="+mn-lt"/>
                <a:ea typeface="+mn-ea"/>
                <a:cs typeface="+mn-ea"/>
              </a:defRPr>
            </a:lvl1pPr>
          </a:lstStyle>
          <a:p>
            <a:pPr algn="ctr"/>
            <a:r>
              <a:rPr lang="zh-CN" altLang="en-US" b="1" dirty="0"/>
              <a:t>录取通知</a:t>
            </a:r>
          </a:p>
        </p:txBody>
      </p:sp>
      <p:sp>
        <p:nvSpPr>
          <p:cNvPr id="45" name="TextBox 14"/>
          <p:cNvSpPr txBox="1"/>
          <p:nvPr/>
        </p:nvSpPr>
        <p:spPr>
          <a:xfrm>
            <a:off x="8330991" y="2421164"/>
            <a:ext cx="1731347" cy="369332"/>
          </a:xfrm>
          <a:prstGeom prst="rect">
            <a:avLst/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r">
              <a:defRPr sz="2000">
                <a:solidFill>
                  <a:schemeClr val="bg1"/>
                </a:solidFill>
                <a:latin typeface="+mn-lt"/>
                <a:ea typeface="+mn-ea"/>
                <a:cs typeface="+mn-ea"/>
              </a:defRPr>
            </a:lvl1pPr>
          </a:lstStyle>
          <a:p>
            <a:pPr algn="ctr"/>
            <a:r>
              <a:rPr lang="zh-CN" altLang="en-US" b="1" dirty="0"/>
              <a:t>试用期</a:t>
            </a:r>
          </a:p>
        </p:txBody>
      </p:sp>
      <p:sp>
        <p:nvSpPr>
          <p:cNvPr id="55" name="Freeform 12"/>
          <p:cNvSpPr/>
          <p:nvPr/>
        </p:nvSpPr>
        <p:spPr bwMode="auto">
          <a:xfrm>
            <a:off x="5285105" y="3500755"/>
            <a:ext cx="919480" cy="340995"/>
          </a:xfrm>
          <a:custGeom>
            <a:avLst/>
            <a:gdLst>
              <a:gd name="T0" fmla="*/ 0 w 2071"/>
              <a:gd name="T1" fmla="*/ 1214 h 1214"/>
              <a:gd name="T2" fmla="*/ 2071 w 2071"/>
              <a:gd name="T3" fmla="*/ 178 h 12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71" h="1214">
                <a:moveTo>
                  <a:pt x="0" y="1214"/>
                </a:moveTo>
                <a:cubicBezTo>
                  <a:pt x="270" y="321"/>
                  <a:pt x="979" y="0"/>
                  <a:pt x="2071" y="178"/>
                </a:cubicBezTo>
              </a:path>
            </a:pathLst>
          </a:custGeom>
          <a:noFill/>
          <a:ln w="9525" cap="flat">
            <a:solidFill>
              <a:schemeClr val="accent1"/>
            </a:solidFill>
            <a:prstDash val="dash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Freeform 14"/>
          <p:cNvSpPr>
            <a:spLocks noEditPoints="1"/>
          </p:cNvSpPr>
          <p:nvPr/>
        </p:nvSpPr>
        <p:spPr bwMode="auto">
          <a:xfrm>
            <a:off x="4370443" y="1412609"/>
            <a:ext cx="1502222" cy="2243754"/>
          </a:xfrm>
          <a:custGeom>
            <a:avLst/>
            <a:gdLst>
              <a:gd name="T0" fmla="*/ 351 w 1117"/>
              <a:gd name="T1" fmla="*/ 1032 h 1670"/>
              <a:gd name="T2" fmla="*/ 302 w 1117"/>
              <a:gd name="T3" fmla="*/ 1271 h 1670"/>
              <a:gd name="T4" fmla="*/ 64 w 1117"/>
              <a:gd name="T5" fmla="*/ 1533 h 1670"/>
              <a:gd name="T6" fmla="*/ 69 w 1117"/>
              <a:gd name="T7" fmla="*/ 1642 h 1670"/>
              <a:gd name="T8" fmla="*/ 178 w 1117"/>
              <a:gd name="T9" fmla="*/ 1636 h 1670"/>
              <a:gd name="T10" fmla="*/ 430 w 1117"/>
              <a:gd name="T11" fmla="*/ 1358 h 1670"/>
              <a:gd name="T12" fmla="*/ 448 w 1117"/>
              <a:gd name="T13" fmla="*/ 1322 h 1670"/>
              <a:gd name="T14" fmla="*/ 483 w 1117"/>
              <a:gd name="T15" fmla="*/ 1151 h 1670"/>
              <a:gd name="T16" fmla="*/ 435 w 1117"/>
              <a:gd name="T17" fmla="*/ 1097 h 1670"/>
              <a:gd name="T18" fmla="*/ 351 w 1117"/>
              <a:gd name="T19" fmla="*/ 1032 h 1670"/>
              <a:gd name="T20" fmla="*/ 113 w 1117"/>
              <a:gd name="T21" fmla="*/ 659 h 1670"/>
              <a:gd name="T22" fmla="*/ 290 w 1117"/>
              <a:gd name="T23" fmla="*/ 519 h 1670"/>
              <a:gd name="T24" fmla="*/ 436 w 1117"/>
              <a:gd name="T25" fmla="*/ 523 h 1670"/>
              <a:gd name="T26" fmla="*/ 388 w 1117"/>
              <a:gd name="T27" fmla="*/ 538 h 1670"/>
              <a:gd name="T28" fmla="*/ 299 w 1117"/>
              <a:gd name="T29" fmla="*/ 908 h 1670"/>
              <a:gd name="T30" fmla="*/ 322 w 1117"/>
              <a:gd name="T31" fmla="*/ 932 h 1670"/>
              <a:gd name="T32" fmla="*/ 446 w 1117"/>
              <a:gd name="T33" fmla="*/ 1066 h 1670"/>
              <a:gd name="T34" fmla="*/ 602 w 1117"/>
              <a:gd name="T35" fmla="*/ 1226 h 1670"/>
              <a:gd name="T36" fmla="*/ 560 w 1117"/>
              <a:gd name="T37" fmla="*/ 1515 h 1670"/>
              <a:gd name="T38" fmla="*/ 623 w 1117"/>
              <a:gd name="T39" fmla="*/ 1609 h 1670"/>
              <a:gd name="T40" fmla="*/ 711 w 1117"/>
              <a:gd name="T41" fmla="*/ 1537 h 1670"/>
              <a:gd name="T42" fmla="*/ 755 w 1117"/>
              <a:gd name="T43" fmla="*/ 1226 h 1670"/>
              <a:gd name="T44" fmla="*/ 741 w 1117"/>
              <a:gd name="T45" fmla="*/ 1149 h 1670"/>
              <a:gd name="T46" fmla="*/ 583 w 1117"/>
              <a:gd name="T47" fmla="*/ 961 h 1670"/>
              <a:gd name="T48" fmla="*/ 699 w 1117"/>
              <a:gd name="T49" fmla="*/ 548 h 1670"/>
              <a:gd name="T50" fmla="*/ 674 w 1117"/>
              <a:gd name="T51" fmla="*/ 451 h 1670"/>
              <a:gd name="T52" fmla="*/ 668 w 1117"/>
              <a:gd name="T53" fmla="*/ 464 h 1670"/>
              <a:gd name="T54" fmla="*/ 638 w 1117"/>
              <a:gd name="T55" fmla="*/ 636 h 1670"/>
              <a:gd name="T56" fmla="*/ 642 w 1117"/>
              <a:gd name="T57" fmla="*/ 483 h 1670"/>
              <a:gd name="T58" fmla="*/ 653 w 1117"/>
              <a:gd name="T59" fmla="*/ 458 h 1670"/>
              <a:gd name="T60" fmla="*/ 641 w 1117"/>
              <a:gd name="T61" fmla="*/ 430 h 1670"/>
              <a:gd name="T62" fmla="*/ 627 w 1117"/>
              <a:gd name="T63" fmla="*/ 425 h 1670"/>
              <a:gd name="T64" fmla="*/ 601 w 1117"/>
              <a:gd name="T65" fmla="*/ 445 h 1670"/>
              <a:gd name="T66" fmla="*/ 614 w 1117"/>
              <a:gd name="T67" fmla="*/ 478 h 1670"/>
              <a:gd name="T68" fmla="*/ 585 w 1117"/>
              <a:gd name="T69" fmla="*/ 592 h 1670"/>
              <a:gd name="T70" fmla="*/ 545 w 1117"/>
              <a:gd name="T71" fmla="*/ 378 h 1670"/>
              <a:gd name="T72" fmla="*/ 482 w 1117"/>
              <a:gd name="T73" fmla="*/ 376 h 1670"/>
              <a:gd name="T74" fmla="*/ 251 w 1117"/>
              <a:gd name="T75" fmla="*/ 399 h 1670"/>
              <a:gd name="T76" fmla="*/ 28 w 1117"/>
              <a:gd name="T77" fmla="*/ 564 h 1670"/>
              <a:gd name="T78" fmla="*/ 23 w 1117"/>
              <a:gd name="T79" fmla="*/ 654 h 1670"/>
              <a:gd name="T80" fmla="*/ 113 w 1117"/>
              <a:gd name="T81" fmla="*/ 659 h 1670"/>
              <a:gd name="T82" fmla="*/ 668 w 1117"/>
              <a:gd name="T83" fmla="*/ 365 h 1670"/>
              <a:gd name="T84" fmla="*/ 772 w 1117"/>
              <a:gd name="T85" fmla="*/ 158 h 1670"/>
              <a:gd name="T86" fmla="*/ 650 w 1117"/>
              <a:gd name="T87" fmla="*/ 5 h 1670"/>
              <a:gd name="T88" fmla="*/ 502 w 1117"/>
              <a:gd name="T89" fmla="*/ 156 h 1670"/>
              <a:gd name="T90" fmla="*/ 668 w 1117"/>
              <a:gd name="T91" fmla="*/ 365 h 1670"/>
              <a:gd name="T92" fmla="*/ 717 w 1117"/>
              <a:gd name="T93" fmla="*/ 555 h 1670"/>
              <a:gd name="T94" fmla="*/ 699 w 1117"/>
              <a:gd name="T95" fmla="*/ 619 h 1670"/>
              <a:gd name="T96" fmla="*/ 843 w 1117"/>
              <a:gd name="T97" fmla="*/ 665 h 1670"/>
              <a:gd name="T98" fmla="*/ 899 w 1117"/>
              <a:gd name="T99" fmla="*/ 656 h 1670"/>
              <a:gd name="T100" fmla="*/ 1083 w 1117"/>
              <a:gd name="T101" fmla="*/ 523 h 1670"/>
              <a:gd name="T102" fmla="*/ 1097 w 1117"/>
              <a:gd name="T103" fmla="*/ 436 h 1670"/>
              <a:gd name="T104" fmla="*/ 1010 w 1117"/>
              <a:gd name="T105" fmla="*/ 422 h 1670"/>
              <a:gd name="T106" fmla="*/ 851 w 1117"/>
              <a:gd name="T107" fmla="*/ 536 h 1670"/>
              <a:gd name="T108" fmla="*/ 710 w 1117"/>
              <a:gd name="T109" fmla="*/ 492 h 1670"/>
              <a:gd name="T110" fmla="*/ 717 w 1117"/>
              <a:gd name="T111" fmla="*/ 555 h 1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17" h="1670">
                <a:moveTo>
                  <a:pt x="351" y="1032"/>
                </a:moveTo>
                <a:lnTo>
                  <a:pt x="302" y="1271"/>
                </a:lnTo>
                <a:lnTo>
                  <a:pt x="64" y="1533"/>
                </a:lnTo>
                <a:cubicBezTo>
                  <a:pt x="36" y="1565"/>
                  <a:pt x="38" y="1613"/>
                  <a:pt x="69" y="1642"/>
                </a:cubicBezTo>
                <a:cubicBezTo>
                  <a:pt x="101" y="1670"/>
                  <a:pt x="149" y="1668"/>
                  <a:pt x="178" y="1636"/>
                </a:cubicBezTo>
                <a:lnTo>
                  <a:pt x="430" y="1358"/>
                </a:lnTo>
                <a:cubicBezTo>
                  <a:pt x="439" y="1348"/>
                  <a:pt x="445" y="1335"/>
                  <a:pt x="448" y="1322"/>
                </a:cubicBezTo>
                <a:lnTo>
                  <a:pt x="483" y="1151"/>
                </a:lnTo>
                <a:cubicBezTo>
                  <a:pt x="467" y="1134"/>
                  <a:pt x="450" y="1114"/>
                  <a:pt x="435" y="1097"/>
                </a:cubicBezTo>
                <a:cubicBezTo>
                  <a:pt x="403" y="1080"/>
                  <a:pt x="373" y="1055"/>
                  <a:pt x="351" y="1032"/>
                </a:cubicBezTo>
                <a:close/>
                <a:moveTo>
                  <a:pt x="113" y="659"/>
                </a:moveTo>
                <a:cubicBezTo>
                  <a:pt x="117" y="655"/>
                  <a:pt x="280" y="522"/>
                  <a:pt x="290" y="519"/>
                </a:cubicBezTo>
                <a:cubicBezTo>
                  <a:pt x="297" y="517"/>
                  <a:pt x="436" y="523"/>
                  <a:pt x="436" y="523"/>
                </a:cubicBezTo>
                <a:lnTo>
                  <a:pt x="388" y="538"/>
                </a:lnTo>
                <a:cubicBezTo>
                  <a:pt x="365" y="634"/>
                  <a:pt x="308" y="821"/>
                  <a:pt x="299" y="908"/>
                </a:cubicBezTo>
                <a:cubicBezTo>
                  <a:pt x="298" y="918"/>
                  <a:pt x="322" y="923"/>
                  <a:pt x="322" y="932"/>
                </a:cubicBezTo>
                <a:cubicBezTo>
                  <a:pt x="320" y="951"/>
                  <a:pt x="350" y="1017"/>
                  <a:pt x="446" y="1066"/>
                </a:cubicBezTo>
                <a:cubicBezTo>
                  <a:pt x="470" y="1092"/>
                  <a:pt x="600" y="1223"/>
                  <a:pt x="602" y="1226"/>
                </a:cubicBezTo>
                <a:cubicBezTo>
                  <a:pt x="602" y="1231"/>
                  <a:pt x="560" y="1515"/>
                  <a:pt x="560" y="1515"/>
                </a:cubicBezTo>
                <a:cubicBezTo>
                  <a:pt x="553" y="1562"/>
                  <a:pt x="579" y="1603"/>
                  <a:pt x="623" y="1609"/>
                </a:cubicBezTo>
                <a:cubicBezTo>
                  <a:pt x="667" y="1615"/>
                  <a:pt x="704" y="1585"/>
                  <a:pt x="711" y="1537"/>
                </a:cubicBezTo>
                <a:cubicBezTo>
                  <a:pt x="711" y="1537"/>
                  <a:pt x="753" y="1237"/>
                  <a:pt x="755" y="1226"/>
                </a:cubicBezTo>
                <a:cubicBezTo>
                  <a:pt x="768" y="1178"/>
                  <a:pt x="748" y="1161"/>
                  <a:pt x="741" y="1149"/>
                </a:cubicBezTo>
                <a:cubicBezTo>
                  <a:pt x="731" y="1132"/>
                  <a:pt x="588" y="967"/>
                  <a:pt x="583" y="961"/>
                </a:cubicBezTo>
                <a:cubicBezTo>
                  <a:pt x="610" y="734"/>
                  <a:pt x="701" y="582"/>
                  <a:pt x="699" y="548"/>
                </a:cubicBezTo>
                <a:cubicBezTo>
                  <a:pt x="694" y="477"/>
                  <a:pt x="674" y="451"/>
                  <a:pt x="674" y="451"/>
                </a:cubicBezTo>
                <a:lnTo>
                  <a:pt x="668" y="464"/>
                </a:lnTo>
                <a:cubicBezTo>
                  <a:pt x="670" y="561"/>
                  <a:pt x="638" y="636"/>
                  <a:pt x="638" y="636"/>
                </a:cubicBezTo>
                <a:cubicBezTo>
                  <a:pt x="638" y="636"/>
                  <a:pt x="646" y="520"/>
                  <a:pt x="642" y="483"/>
                </a:cubicBezTo>
                <a:cubicBezTo>
                  <a:pt x="647" y="471"/>
                  <a:pt x="653" y="458"/>
                  <a:pt x="653" y="458"/>
                </a:cubicBezTo>
                <a:lnTo>
                  <a:pt x="641" y="430"/>
                </a:lnTo>
                <a:cubicBezTo>
                  <a:pt x="641" y="430"/>
                  <a:pt x="633" y="427"/>
                  <a:pt x="627" y="425"/>
                </a:cubicBezTo>
                <a:cubicBezTo>
                  <a:pt x="616" y="431"/>
                  <a:pt x="601" y="445"/>
                  <a:pt x="601" y="445"/>
                </a:cubicBezTo>
                <a:cubicBezTo>
                  <a:pt x="601" y="445"/>
                  <a:pt x="606" y="462"/>
                  <a:pt x="614" y="478"/>
                </a:cubicBezTo>
                <a:cubicBezTo>
                  <a:pt x="612" y="482"/>
                  <a:pt x="603" y="536"/>
                  <a:pt x="585" y="592"/>
                </a:cubicBezTo>
                <a:cubicBezTo>
                  <a:pt x="589" y="433"/>
                  <a:pt x="557" y="390"/>
                  <a:pt x="545" y="378"/>
                </a:cubicBezTo>
                <a:cubicBezTo>
                  <a:pt x="528" y="376"/>
                  <a:pt x="483" y="377"/>
                  <a:pt x="482" y="376"/>
                </a:cubicBezTo>
                <a:cubicBezTo>
                  <a:pt x="437" y="379"/>
                  <a:pt x="354" y="388"/>
                  <a:pt x="251" y="399"/>
                </a:cubicBezTo>
                <a:cubicBezTo>
                  <a:pt x="245" y="400"/>
                  <a:pt x="29" y="563"/>
                  <a:pt x="28" y="564"/>
                </a:cubicBezTo>
                <a:cubicBezTo>
                  <a:pt x="2" y="587"/>
                  <a:pt x="0" y="627"/>
                  <a:pt x="23" y="654"/>
                </a:cubicBezTo>
                <a:cubicBezTo>
                  <a:pt x="47" y="680"/>
                  <a:pt x="87" y="682"/>
                  <a:pt x="113" y="659"/>
                </a:cubicBezTo>
                <a:close/>
                <a:moveTo>
                  <a:pt x="668" y="365"/>
                </a:moveTo>
                <a:cubicBezTo>
                  <a:pt x="748" y="353"/>
                  <a:pt x="768" y="245"/>
                  <a:pt x="772" y="158"/>
                </a:cubicBezTo>
                <a:cubicBezTo>
                  <a:pt x="776" y="70"/>
                  <a:pt x="713" y="8"/>
                  <a:pt x="650" y="5"/>
                </a:cubicBezTo>
                <a:cubicBezTo>
                  <a:pt x="565" y="0"/>
                  <a:pt x="506" y="69"/>
                  <a:pt x="502" y="156"/>
                </a:cubicBezTo>
                <a:cubicBezTo>
                  <a:pt x="510" y="299"/>
                  <a:pt x="609" y="375"/>
                  <a:pt x="668" y="365"/>
                </a:cubicBezTo>
                <a:close/>
                <a:moveTo>
                  <a:pt x="717" y="555"/>
                </a:moveTo>
                <a:cubicBezTo>
                  <a:pt x="714" y="582"/>
                  <a:pt x="699" y="619"/>
                  <a:pt x="699" y="619"/>
                </a:cubicBezTo>
                <a:lnTo>
                  <a:pt x="843" y="665"/>
                </a:lnTo>
                <a:cubicBezTo>
                  <a:pt x="862" y="671"/>
                  <a:pt x="882" y="668"/>
                  <a:pt x="899" y="656"/>
                </a:cubicBezTo>
                <a:lnTo>
                  <a:pt x="1083" y="523"/>
                </a:lnTo>
                <a:cubicBezTo>
                  <a:pt x="1111" y="503"/>
                  <a:pt x="1117" y="464"/>
                  <a:pt x="1097" y="436"/>
                </a:cubicBezTo>
                <a:cubicBezTo>
                  <a:pt x="1077" y="408"/>
                  <a:pt x="1038" y="401"/>
                  <a:pt x="1010" y="422"/>
                </a:cubicBezTo>
                <a:lnTo>
                  <a:pt x="851" y="536"/>
                </a:lnTo>
                <a:lnTo>
                  <a:pt x="710" y="492"/>
                </a:lnTo>
                <a:cubicBezTo>
                  <a:pt x="710" y="492"/>
                  <a:pt x="720" y="529"/>
                  <a:pt x="717" y="555"/>
                </a:cubicBezTo>
                <a:close/>
              </a:path>
            </a:pathLst>
          </a:custGeom>
          <a:solidFill>
            <a:schemeClr val="tx1"/>
          </a:solidFill>
          <a:ln w="19050" cap="flat">
            <a:solidFill>
              <a:schemeClr val="accent2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latin typeface="+mn-lt"/>
              <a:ea typeface="+mn-ea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21590" y="-31115"/>
            <a:ext cx="3360420" cy="7588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应聘流程</a:t>
            </a:r>
          </a:p>
        </p:txBody>
      </p:sp>
      <p:sp>
        <p:nvSpPr>
          <p:cNvPr id="4" name="TextBox 14"/>
          <p:cNvSpPr txBox="1"/>
          <p:nvPr/>
        </p:nvSpPr>
        <p:spPr>
          <a:xfrm>
            <a:off x="10131216" y="1556929"/>
            <a:ext cx="1731347" cy="369332"/>
          </a:xfrm>
          <a:prstGeom prst="rect">
            <a:avLst/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algn="r">
              <a:defRPr sz="2000">
                <a:solidFill>
                  <a:schemeClr val="bg1"/>
                </a:solidFill>
                <a:latin typeface="+mn-lt"/>
                <a:ea typeface="+mn-ea"/>
                <a:cs typeface="+mn-ea"/>
              </a:defRPr>
            </a:lvl1pPr>
          </a:lstStyle>
          <a:p>
            <a:pPr algn="ctr"/>
            <a:r>
              <a:rPr lang="zh-CN" altLang="en-US" b="1" dirty="0"/>
              <a:t>正式员工</a:t>
            </a:r>
          </a:p>
        </p:txBody>
      </p:sp>
      <p:sp>
        <p:nvSpPr>
          <p:cNvPr id="5" name="Freeform 12"/>
          <p:cNvSpPr/>
          <p:nvPr/>
        </p:nvSpPr>
        <p:spPr bwMode="auto">
          <a:xfrm>
            <a:off x="9373870" y="1679575"/>
            <a:ext cx="687705" cy="742315"/>
          </a:xfrm>
          <a:custGeom>
            <a:avLst/>
            <a:gdLst>
              <a:gd name="T0" fmla="*/ 0 w 2071"/>
              <a:gd name="T1" fmla="*/ 1214 h 1214"/>
              <a:gd name="T2" fmla="*/ 2071 w 2071"/>
              <a:gd name="T3" fmla="*/ 178 h 12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71" h="1214">
                <a:moveTo>
                  <a:pt x="0" y="1214"/>
                </a:moveTo>
                <a:cubicBezTo>
                  <a:pt x="270" y="321"/>
                  <a:pt x="979" y="0"/>
                  <a:pt x="2071" y="178"/>
                </a:cubicBezTo>
              </a:path>
            </a:pathLst>
          </a:custGeom>
          <a:noFill/>
          <a:ln w="9525" cap="flat">
            <a:solidFill>
              <a:schemeClr val="accent1"/>
            </a:solidFill>
            <a:prstDash val="dash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11"/>
          <p:cNvSpPr/>
          <p:nvPr/>
        </p:nvSpPr>
        <p:spPr bwMode="auto">
          <a:xfrm>
            <a:off x="862965" y="4573905"/>
            <a:ext cx="1122045" cy="490220"/>
          </a:xfrm>
          <a:custGeom>
            <a:avLst/>
            <a:gdLst>
              <a:gd name="T0" fmla="*/ 0 w 2070"/>
              <a:gd name="T1" fmla="*/ 1214 h 1214"/>
              <a:gd name="T2" fmla="*/ 2070 w 2070"/>
              <a:gd name="T3" fmla="*/ 177 h 121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070" h="1214">
                <a:moveTo>
                  <a:pt x="0" y="1214"/>
                </a:moveTo>
                <a:cubicBezTo>
                  <a:pt x="269" y="321"/>
                  <a:pt x="979" y="0"/>
                  <a:pt x="2070" y="177"/>
                </a:cubicBezTo>
              </a:path>
            </a:pathLst>
          </a:custGeom>
          <a:noFill/>
          <a:ln w="9525" cap="flat">
            <a:solidFill>
              <a:schemeClr val="accent1"/>
            </a:solidFill>
            <a:prstDash val="dash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" name="图片 5" descr="表单二维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90" y="5661025"/>
            <a:ext cx="1097915" cy="1097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  <p:bldP spid="37" grpId="0" bldLvl="0" animBg="1"/>
      <p:bldP spid="42" grpId="0" bldLvl="0" animBg="1"/>
      <p:bldP spid="43" grpId="0" bldLvl="0" animBg="1"/>
      <p:bldP spid="44" grpId="0" bldLvl="0" animBg="1"/>
      <p:bldP spid="45" grpId="0" animBg="1"/>
      <p:bldP spid="45" grpId="1" animBg="1"/>
      <p:bldP spid="55" grpId="0" bldLvl="0" animBg="1"/>
      <p:bldP spid="57" grpId="0" bldLvl="0" animBg="1"/>
      <p:bldP spid="4" grpId="0" animBg="1"/>
      <p:bldP spid="4" grpId="1" animBg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中海-人事招聘\Desktop\文件\公司图片\中海电力效果图-修改\02.jpg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4325" y="1826816"/>
            <a:ext cx="4131310" cy="2753995"/>
          </a:xfrm>
          <a:prstGeom prst="rect">
            <a:avLst/>
          </a:prstGeom>
        </p:spPr>
      </p:pic>
      <p:sp>
        <p:nvSpPr>
          <p:cNvPr id="20" name="矩形: 圆角 19"/>
          <p:cNvSpPr/>
          <p:nvPr/>
        </p:nvSpPr>
        <p:spPr bwMode="auto">
          <a:xfrm>
            <a:off x="6202272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1" name="矩形: 圆角 20"/>
          <p:cNvSpPr/>
          <p:nvPr/>
        </p:nvSpPr>
        <p:spPr bwMode="auto">
          <a:xfrm>
            <a:off x="6785746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2" name="矩形: 圆角 21"/>
          <p:cNvSpPr/>
          <p:nvPr/>
        </p:nvSpPr>
        <p:spPr bwMode="auto">
          <a:xfrm>
            <a:off x="7369220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3" name="矩形: 圆角 22"/>
          <p:cNvSpPr/>
          <p:nvPr/>
        </p:nvSpPr>
        <p:spPr bwMode="auto">
          <a:xfrm>
            <a:off x="8306794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4" name="矩形: 圆角 23"/>
          <p:cNvSpPr/>
          <p:nvPr/>
        </p:nvSpPr>
        <p:spPr bwMode="auto">
          <a:xfrm>
            <a:off x="8890268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 bwMode="auto">
          <a:xfrm>
            <a:off x="9473742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 bwMode="auto">
          <a:xfrm>
            <a:off x="10535908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0" name="矩形: 圆角 39"/>
          <p:cNvSpPr/>
          <p:nvPr/>
        </p:nvSpPr>
        <p:spPr bwMode="auto">
          <a:xfrm>
            <a:off x="11119382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1" name="矩形: 圆角 40"/>
          <p:cNvSpPr/>
          <p:nvPr/>
        </p:nvSpPr>
        <p:spPr bwMode="auto">
          <a:xfrm>
            <a:off x="11702856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730750" y="1004570"/>
            <a:ext cx="6768465" cy="5494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公司名称：</a:t>
            </a:r>
            <a:r>
              <a: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常州中海电力科技有限公司</a:t>
            </a:r>
            <a:endParaRPr lang="en-US" altLang="zh-CN" sz="20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公司地址：</a:t>
            </a:r>
            <a:r>
              <a: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常州市新北区乐山路</a:t>
            </a:r>
            <a:r>
              <a:rPr lang="en-US" altLang="zh-CN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26</a:t>
            </a:r>
            <a:r>
              <a: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号大坝科技园</a:t>
            </a:r>
            <a:r>
              <a:rPr lang="en-US" altLang="zh-CN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</a:t>
            </a:r>
            <a:r>
              <a: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号楼</a:t>
            </a:r>
          </a:p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电话</a:t>
            </a:r>
            <a:r>
              <a:rPr lang="en-US" altLang="zh-CN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r>
              <a:rPr lang="zh-CN" altLang="en-US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传真：</a:t>
            </a:r>
            <a:r>
              <a:rPr lang="en-US" altLang="zh-CN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0519-81180991;</a:t>
            </a:r>
          </a:p>
          <a:p>
            <a:pPr algn="just">
              <a:lnSpc>
                <a:spcPct val="150000"/>
              </a:lnSpc>
            </a:pPr>
            <a:r>
              <a:rPr lang="en-US" altLang="zh-CN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          </a:t>
            </a:r>
            <a:r>
              <a: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联系人：任女士</a:t>
            </a:r>
            <a:r>
              <a:rPr lang="en-US" altLang="zh-CN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15605173233</a:t>
            </a:r>
            <a:endParaRPr lang="en-US" altLang="zh-CN" sz="2000" b="1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               </a:t>
            </a:r>
            <a:r>
              <a:rPr lang="en-US" altLang="zh-CN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微信二维码</a:t>
            </a:r>
            <a:endParaRPr lang="zh-CN" altLang="en-US" sz="2000" b="1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2000" b="1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企业官网：</a:t>
            </a:r>
            <a:r>
              <a:rPr lang="en-US" altLang="zh-CN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www.sinoseaelecpower.com</a:t>
            </a:r>
          </a:p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简历投递邮箱：</a:t>
            </a:r>
            <a:r>
              <a:rPr lang="en-US" altLang="zh-CN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HR-zhaopin@sinoseaelecpower.com</a:t>
            </a:r>
            <a:endParaRPr lang="zh-CN" altLang="en-US" sz="20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简历投递</a:t>
            </a:r>
            <a:r>
              <a: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：</a:t>
            </a: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　</a:t>
            </a:r>
            <a:endParaRPr lang="en-US" altLang="zh-CN" sz="20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000" dirty="0">
              <a:sym typeface="+mn-ea"/>
            </a:endParaRPr>
          </a:p>
          <a:p>
            <a:pPr marL="0" lvl="0" indent="0" algn="l">
              <a:lnSpc>
                <a:spcPct val="150000"/>
              </a:lnSpc>
              <a:buNone/>
            </a:pPr>
            <a:endParaRPr lang="zh-CN" altLang="en-US" sz="1600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-21590" y="-31115"/>
            <a:ext cx="3460750" cy="7588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联系我们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365" y="2924810"/>
            <a:ext cx="1188000" cy="1138014"/>
          </a:xfrm>
          <a:prstGeom prst="rect">
            <a:avLst/>
          </a:prstGeom>
        </p:spPr>
      </p:pic>
      <p:pic>
        <p:nvPicPr>
          <p:cNvPr id="6" name="图片 5" descr="表单二维码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0930" y="4940935"/>
            <a:ext cx="1097915" cy="10979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46775" y="6165215"/>
            <a:ext cx="196596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>
              <a:lnSpc>
                <a:spcPct val="150000"/>
              </a:lnSpc>
              <a:buNone/>
            </a:pPr>
            <a:r>
              <a:rPr lang="zh-CN" altLang="en-US" sz="1400" dirty="0">
                <a:sym typeface="+mn-ea"/>
              </a:rPr>
              <a:t>扫描二维码投递简历</a:t>
            </a:r>
            <a:endParaRPr lang="zh-CN" altLang="en-US"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8"/>
          <p:cNvSpPr/>
          <p:nvPr/>
        </p:nvSpPr>
        <p:spPr bwMode="auto">
          <a:xfrm>
            <a:off x="0" y="2330215"/>
            <a:ext cx="2960822" cy="2419206"/>
          </a:xfrm>
          <a:custGeom>
            <a:avLst/>
            <a:gdLst>
              <a:gd name="T0" fmla="*/ 3418 w 4430"/>
              <a:gd name="T1" fmla="*/ 0 h 3506"/>
              <a:gd name="T2" fmla="*/ 3924 w 4430"/>
              <a:gd name="T3" fmla="*/ 877 h 3506"/>
              <a:gd name="T4" fmla="*/ 4430 w 4430"/>
              <a:gd name="T5" fmla="*/ 1753 h 3506"/>
              <a:gd name="T6" fmla="*/ 3924 w 4430"/>
              <a:gd name="T7" fmla="*/ 2629 h 3506"/>
              <a:gd name="T8" fmla="*/ 3418 w 4430"/>
              <a:gd name="T9" fmla="*/ 3506 h 3506"/>
              <a:gd name="T10" fmla="*/ 0 w 4430"/>
              <a:gd name="T11" fmla="*/ 3506 h 3506"/>
              <a:gd name="T12" fmla="*/ 0 w 4430"/>
              <a:gd name="T13" fmla="*/ 0 h 3506"/>
              <a:gd name="T14" fmla="*/ 3418 w 4430"/>
              <a:gd name="T15" fmla="*/ 0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30" h="3506">
                <a:moveTo>
                  <a:pt x="3418" y="0"/>
                </a:moveTo>
                <a:lnTo>
                  <a:pt x="3924" y="877"/>
                </a:lnTo>
                <a:lnTo>
                  <a:pt x="4430" y="1753"/>
                </a:lnTo>
                <a:lnTo>
                  <a:pt x="3924" y="2629"/>
                </a:lnTo>
                <a:lnTo>
                  <a:pt x="3418" y="3506"/>
                </a:lnTo>
                <a:lnTo>
                  <a:pt x="0" y="3506"/>
                </a:lnTo>
                <a:lnTo>
                  <a:pt x="0" y="0"/>
                </a:lnTo>
                <a:lnTo>
                  <a:pt x="3418" y="0"/>
                </a:lnTo>
                <a:close/>
              </a:path>
            </a:pathLst>
          </a:cu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506887" y="2321004"/>
            <a:ext cx="8186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期待你的加入</a:t>
            </a:r>
          </a:p>
        </p:txBody>
      </p:sp>
      <p:pic>
        <p:nvPicPr>
          <p:cNvPr id="3" name="图片 2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76780"/>
            <a:ext cx="2443480" cy="26866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40" y="3797935"/>
            <a:ext cx="6798945" cy="27127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54620" y="1314450"/>
            <a:ext cx="4065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C:\Users\中海-人事招聘\Desktop\远航.png远航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66065" y="404495"/>
            <a:ext cx="11446510" cy="359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974781" y="3244334"/>
            <a:ext cx="2500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58715" y="4509378"/>
            <a:ext cx="1391194" cy="1323439"/>
          </a:xfrm>
          <a:prstGeom prst="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8000" b="1" dirty="0">
                <a:solidFill>
                  <a:schemeClr val="bg1"/>
                </a:solidFill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 sz="8000" b="1" dirty="0">
              <a:solidFill>
                <a:schemeClr val="bg1"/>
              </a:solidFill>
              <a:latin typeface="Agency FB" panose="020B0503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11575" y="4327525"/>
            <a:ext cx="5399405" cy="10153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5400" b="1" dirty="0">
                <a:solidFill>
                  <a:schemeClr val="tx2"/>
                </a:solidFill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我们是谁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045075" y="5372735"/>
            <a:ext cx="4065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2"/>
                </a:solidFill>
                <a:latin typeface="Agency FB" panose="020B0503020202020204"/>
                <a:ea typeface="微软雅黑" panose="020B0503020204020204" pitchFamily="34" charset="-122"/>
                <a:cs typeface="+mn-ea"/>
              </a:rPr>
              <a:t>公司简介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6222742" y="2196235"/>
            <a:ext cx="5079365" cy="36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常州中海电力科技有限公司成立于2016年，位于长三角中心地带</a:t>
            </a:r>
            <a:r>
              <a:rPr lang="en-US" altLang="zh-CN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——</a:t>
            </a:r>
            <a:r>
              <a:rPr lang="zh-CN" altLang="en-US" b="1" i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江苏省常州市新北区</a:t>
            </a:r>
            <a:r>
              <a:rPr lang="zh-CN" altLang="en-US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，属国家级高新技术企业，江苏省民营科技企业。 公司长期与国内著名的科研院所及高校紧密合作，是国家重点院校研究生实习基地，公司拥有一支由博士、硕士组成的强大的科研技术与管理团队，其中博士、硕士占有全公司总人数50%以上, 承担参与了多项国家重点科技项目，拥有多项自有专利技术，荣获2018年科学技术进步奖、</a:t>
            </a:r>
            <a:r>
              <a:rPr lang="zh-CN" altLang="en-US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荣获</a:t>
            </a:r>
            <a:r>
              <a:rPr lang="en-US" altLang="zh-CN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2019</a:t>
            </a:r>
            <a:r>
              <a:rPr lang="zh-CN" altLang="en-US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年部级电力科技创新特等奖、</a:t>
            </a:r>
            <a:r>
              <a:rPr lang="en-US" altLang="zh-CN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2020</a:t>
            </a:r>
            <a:r>
              <a:rPr lang="zh-CN" altLang="en-US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年江苏省科技进步一等奖等荣誉</a:t>
            </a:r>
            <a:r>
              <a:rPr lang="zh-CN" altLang="en-US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等多项省市级奖项。 </a:t>
            </a:r>
          </a:p>
          <a:p>
            <a:pPr marL="285750" indent="-285750" algn="just">
              <a:buFont typeface="Wingdings" panose="05000000000000000000" pitchFamily="2" charset="2"/>
              <a:buChar char="l"/>
            </a:pPr>
            <a:endParaRPr lang="zh-CN" altLang="en-US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35" name="图片 34" descr="C:\Users\中海-人事招聘\Desktop\中海电力效果图-修改\02.jpg0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6246" y="2408960"/>
            <a:ext cx="5151637" cy="3434080"/>
          </a:xfrm>
          <a:prstGeom prst="rect">
            <a:avLst/>
          </a:prstGeom>
        </p:spPr>
      </p:pic>
      <p:sp>
        <p:nvSpPr>
          <p:cNvPr id="37" name="矩形: 圆角 36"/>
          <p:cNvSpPr/>
          <p:nvPr/>
        </p:nvSpPr>
        <p:spPr bwMode="auto">
          <a:xfrm>
            <a:off x="1009205" y="1695127"/>
            <a:ext cx="1321858" cy="836126"/>
          </a:xfrm>
          <a:prstGeom prst="roundRect">
            <a:avLst>
              <a:gd name="adj" fmla="val 5263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101157" y="1769968"/>
            <a:ext cx="1097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诚 信</a:t>
            </a:r>
            <a:endParaRPr lang="zh-CN" altLang="en-US" sz="2800" b="1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27034" y="2242602"/>
            <a:ext cx="1093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INTEGRITY</a:t>
            </a:r>
            <a:endParaRPr lang="zh-CN" altLang="en-US" sz="120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3" name="矩形: 圆角 42"/>
          <p:cNvSpPr/>
          <p:nvPr/>
        </p:nvSpPr>
        <p:spPr bwMode="auto">
          <a:xfrm>
            <a:off x="2713010" y="1695127"/>
            <a:ext cx="1321858" cy="836126"/>
          </a:xfrm>
          <a:prstGeom prst="roundRect">
            <a:avLst>
              <a:gd name="adj" fmla="val 5263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4" name="TextBox 38"/>
          <p:cNvSpPr txBox="1"/>
          <p:nvPr/>
        </p:nvSpPr>
        <p:spPr>
          <a:xfrm>
            <a:off x="2841056" y="1769968"/>
            <a:ext cx="1097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创 新</a:t>
            </a:r>
            <a:endParaRPr lang="zh-CN" altLang="en-US" sz="2800" b="1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5" name="TextBox 38"/>
          <p:cNvSpPr txBox="1"/>
          <p:nvPr/>
        </p:nvSpPr>
        <p:spPr>
          <a:xfrm>
            <a:off x="2947869" y="2242602"/>
            <a:ext cx="932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INNOVATE</a:t>
            </a:r>
            <a:endParaRPr lang="zh-CN" altLang="en-US" sz="120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7" name="矩形: 圆角 46"/>
          <p:cNvSpPr/>
          <p:nvPr/>
        </p:nvSpPr>
        <p:spPr bwMode="auto">
          <a:xfrm>
            <a:off x="4450591" y="1695127"/>
            <a:ext cx="1321858" cy="836126"/>
          </a:xfrm>
          <a:prstGeom prst="roundRect">
            <a:avLst>
              <a:gd name="adj" fmla="val 5263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8" name="TextBox 38"/>
          <p:cNvSpPr txBox="1"/>
          <p:nvPr/>
        </p:nvSpPr>
        <p:spPr>
          <a:xfrm>
            <a:off x="4554574" y="1769968"/>
            <a:ext cx="1097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合 作</a:t>
            </a:r>
            <a:endParaRPr lang="zh-CN" altLang="en-US" sz="2800" b="1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9" name="TextBox 38"/>
          <p:cNvSpPr txBox="1"/>
          <p:nvPr/>
        </p:nvSpPr>
        <p:spPr>
          <a:xfrm>
            <a:off x="4453465" y="2242602"/>
            <a:ext cx="13479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>
                <a:solidFill>
                  <a:schemeClr val="accent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COOPERATION</a:t>
            </a:r>
            <a:endParaRPr lang="zh-CN" altLang="en-US" sz="1200" dirty="0">
              <a:solidFill>
                <a:schemeClr val="accent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0" y="6350"/>
            <a:ext cx="9144000" cy="780415"/>
            <a:chOff x="-12" y="-161"/>
            <a:chExt cx="19303" cy="1229"/>
          </a:xfrm>
        </p:grpSpPr>
        <p:sp>
          <p:nvSpPr>
            <p:cNvPr id="5" name="矩形 4"/>
            <p:cNvSpPr/>
            <p:nvPr/>
          </p:nvSpPr>
          <p:spPr>
            <a:xfrm>
              <a:off x="-12" y="-153"/>
              <a:ext cx="7305" cy="119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/>
                <a:t>我们是谁</a:t>
              </a: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7651" y="-161"/>
              <a:ext cx="0" cy="1221"/>
            </a:xfrm>
            <a:prstGeom prst="line">
              <a:avLst/>
            </a:prstGeom>
            <a:ln w="76200">
              <a:solidFill>
                <a:srgbClr val="E37D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8184" y="-153"/>
              <a:ext cx="0" cy="1221"/>
            </a:xfrm>
            <a:prstGeom prst="line">
              <a:avLst/>
            </a:prstGeom>
            <a:ln w="76200">
              <a:solidFill>
                <a:srgbClr val="F4E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8617" y="-153"/>
              <a:ext cx="10674" cy="1195"/>
            </a:xfrm>
            <a:prstGeom prst="rect">
              <a:avLst/>
            </a:prstGeom>
            <a:solidFill>
              <a:srgbClr val="88C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/>
                <a:t>公司简介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8545" y="3284855"/>
            <a:ext cx="4233545" cy="30086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just"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公司定位于</a:t>
            </a:r>
            <a:r>
              <a:rPr lang="zh-CN" altLang="en-US" sz="2000" b="1" i="1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电力电子</a:t>
            </a:r>
            <a:r>
              <a:rPr lang="zh-CN" altLang="en-US" sz="2000" dirty="0">
                <a:solidFill>
                  <a:schemeClr val="accent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sym typeface="+mn-ea"/>
              </a:rPr>
              <a:t>技术应用，致力于新能源产品的研发与生产，产品覆盖：氢燃料电动汽车核心部件、新能源发电、军用特种电源等领域产品。</a:t>
            </a:r>
            <a:endParaRPr lang="zh-CN" altLang="en-US" sz="2000" dirty="0">
              <a:solidFill>
                <a:schemeClr val="accent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285750" indent="-285750" algn="just">
              <a:buFont typeface="Wingdings" panose="05000000000000000000" pitchFamily="2" charset="2"/>
              <a:buChar char="l"/>
            </a:pPr>
            <a:endParaRPr lang="zh-CN" altLang="en-US" sz="2000"/>
          </a:p>
        </p:txBody>
      </p:sp>
      <p:grpSp>
        <p:nvGrpSpPr>
          <p:cNvPr id="9" name="组合 8" descr="7b0a202020202274657874626f78223a20227b5c2263617465676f72795f69645c223a31303332352c5c2269645c223a32303239343736397d220a7d0a"/>
          <p:cNvGrpSpPr/>
          <p:nvPr/>
        </p:nvGrpSpPr>
        <p:grpSpPr>
          <a:xfrm>
            <a:off x="879475" y="1036913"/>
            <a:ext cx="5013325" cy="1218926"/>
            <a:chOff x="5653" y="3060"/>
            <a:chExt cx="7895" cy="4556"/>
          </a:xfrm>
        </p:grpSpPr>
        <p:pic>
          <p:nvPicPr>
            <p:cNvPr id="79" name="图形 78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53" y="3789"/>
              <a:ext cx="7895" cy="382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8632" y="3060"/>
              <a:ext cx="2060" cy="39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4000">
                <a:solidFill>
                  <a:srgbClr val="229FD9"/>
                </a:solidFill>
                <a:latin typeface="汉仪中黑简" panose="02010600000101010101" charset="-122"/>
                <a:ea typeface="汉仪中黑简" panose="02010600000101010101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289" y="4071"/>
              <a:ext cx="6402" cy="3228"/>
            </a:xfrm>
            <a:prstGeom prst="rect">
              <a:avLst/>
            </a:prstGeom>
            <a:solidFill>
              <a:srgbClr val="39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/>
                <a:t>专注电力电子技术，</a:t>
              </a:r>
            </a:p>
            <a:p>
              <a:pPr algn="ctr"/>
              <a:r>
                <a:rPr lang="zh-CN" altLang="en-US" sz="2800"/>
                <a:t>引领产品电磁兼容</a:t>
              </a:r>
            </a:p>
          </p:txBody>
        </p:sp>
      </p:grpSp>
      <p:pic>
        <p:nvPicPr>
          <p:cNvPr id="5" name="ECB019B1-382A-4266-B25C-5B523AA43C14-1" descr="C:/Users/中海-人事招聘/AppData/Local/Temp/wpp.EiZAffwp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925820" y="1106170"/>
            <a:ext cx="5593715" cy="512699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0" y="0"/>
            <a:ext cx="9144000" cy="786130"/>
            <a:chOff x="-12" y="-171"/>
            <a:chExt cx="19303" cy="1238"/>
          </a:xfrm>
        </p:grpSpPr>
        <p:sp>
          <p:nvSpPr>
            <p:cNvPr id="22" name="矩形 21"/>
            <p:cNvSpPr/>
            <p:nvPr/>
          </p:nvSpPr>
          <p:spPr>
            <a:xfrm>
              <a:off x="-12" y="-171"/>
              <a:ext cx="7305" cy="119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/>
                <a:t>公司简介</a:t>
              </a: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7651" y="-161"/>
              <a:ext cx="0" cy="1221"/>
            </a:xfrm>
            <a:prstGeom prst="line">
              <a:avLst/>
            </a:prstGeom>
            <a:ln w="76200">
              <a:solidFill>
                <a:srgbClr val="E37D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8184" y="-153"/>
              <a:ext cx="0" cy="1221"/>
            </a:xfrm>
            <a:prstGeom prst="line">
              <a:avLst/>
            </a:prstGeom>
            <a:ln w="76200">
              <a:solidFill>
                <a:srgbClr val="F4E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8617" y="-153"/>
              <a:ext cx="10674" cy="1195"/>
            </a:xfrm>
            <a:prstGeom prst="rect">
              <a:avLst/>
            </a:prstGeom>
            <a:solidFill>
              <a:srgbClr val="88C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/>
                <a:t>公司业务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/>
          <p:cNvSpPr/>
          <p:nvPr/>
        </p:nvSpPr>
        <p:spPr bwMode="auto">
          <a:xfrm>
            <a:off x="6202272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1" name="矩形: 圆角 20"/>
          <p:cNvSpPr/>
          <p:nvPr/>
        </p:nvSpPr>
        <p:spPr bwMode="auto">
          <a:xfrm>
            <a:off x="6785746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2" name="矩形: 圆角 21"/>
          <p:cNvSpPr/>
          <p:nvPr/>
        </p:nvSpPr>
        <p:spPr bwMode="auto">
          <a:xfrm>
            <a:off x="7369220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3" name="矩形: 圆角 22"/>
          <p:cNvSpPr/>
          <p:nvPr/>
        </p:nvSpPr>
        <p:spPr bwMode="auto">
          <a:xfrm>
            <a:off x="8306794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4" name="矩形: 圆角 23"/>
          <p:cNvSpPr/>
          <p:nvPr/>
        </p:nvSpPr>
        <p:spPr bwMode="auto">
          <a:xfrm>
            <a:off x="8890268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 bwMode="auto">
          <a:xfrm>
            <a:off x="9473742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 bwMode="auto">
          <a:xfrm>
            <a:off x="10535908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0" name="矩形: 圆角 39"/>
          <p:cNvSpPr/>
          <p:nvPr/>
        </p:nvSpPr>
        <p:spPr bwMode="auto">
          <a:xfrm>
            <a:off x="11119382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1" name="矩形: 圆角 40"/>
          <p:cNvSpPr/>
          <p:nvPr/>
        </p:nvSpPr>
        <p:spPr bwMode="auto">
          <a:xfrm>
            <a:off x="11702856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275045" y="5915852"/>
            <a:ext cx="220437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公司大楼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6462035" y="3329063"/>
            <a:ext cx="220437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公司前台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9145077" y="3329063"/>
            <a:ext cx="220437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办公场所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6443620" y="5915919"/>
            <a:ext cx="220437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内部环境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9125392" y="5915919"/>
            <a:ext cx="220437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会议室</a:t>
            </a:r>
          </a:p>
        </p:txBody>
      </p:sp>
      <p:pic>
        <p:nvPicPr>
          <p:cNvPr id="4100" name="Picture 4" descr="C:\Users\中海-人事招聘\Desktop\中海电力效果图-修改\05-1.jpg05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H="1" flipV="1">
            <a:off x="8979535" y="1402591"/>
            <a:ext cx="2542540" cy="16948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中海-人事招聘\Desktop\中海电力效果图-修改\02.jpg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3960" y="1408748"/>
            <a:ext cx="2523490" cy="16821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C:\Users\中海-人事招聘\Desktop\中海电力效果图-修改\04.jpg0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15199" y="3900044"/>
            <a:ext cx="2486746" cy="1657350"/>
          </a:xfrm>
          <a:prstGeom prst="rect">
            <a:avLst/>
          </a:prstGeom>
        </p:spPr>
      </p:pic>
      <p:pic>
        <p:nvPicPr>
          <p:cNvPr id="5" name="图片 4" descr="C:\Users\中海-人事招聘\Desktop\中海电力效果图-修改\会议室 (4).jpg会议室 (4)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79495" y="3893294"/>
            <a:ext cx="2496277" cy="1663700"/>
          </a:xfrm>
          <a:prstGeom prst="rect">
            <a:avLst/>
          </a:prstGeom>
        </p:spPr>
      </p:pic>
      <p:pic>
        <p:nvPicPr>
          <p:cNvPr id="2" name="图片 1" descr="C:\Users\中海-人事招聘\Desktop\中海电力效果图-修改\外立面.jpg外立面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4990" y="1715134"/>
            <a:ext cx="5378450" cy="35852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0213" y="6350"/>
            <a:ext cx="9093787" cy="780415"/>
            <a:chOff x="94" y="-161"/>
            <a:chExt cx="19197" cy="1229"/>
          </a:xfrm>
        </p:grpSpPr>
        <p:sp>
          <p:nvSpPr>
            <p:cNvPr id="11" name="矩形 10"/>
            <p:cNvSpPr/>
            <p:nvPr/>
          </p:nvSpPr>
          <p:spPr>
            <a:xfrm>
              <a:off x="94" y="-135"/>
              <a:ext cx="7305" cy="119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/>
                <a:t>公司简介</a:t>
              </a: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7651" y="-161"/>
              <a:ext cx="0" cy="1221"/>
            </a:xfrm>
            <a:prstGeom prst="line">
              <a:avLst/>
            </a:prstGeom>
            <a:ln w="76200">
              <a:solidFill>
                <a:srgbClr val="E37D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184" y="-153"/>
              <a:ext cx="0" cy="1221"/>
            </a:xfrm>
            <a:prstGeom prst="line">
              <a:avLst/>
            </a:prstGeom>
            <a:ln w="76200">
              <a:solidFill>
                <a:srgbClr val="F4E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8617" y="-153"/>
              <a:ext cx="10674" cy="1195"/>
            </a:xfrm>
            <a:prstGeom prst="rect">
              <a:avLst/>
            </a:prstGeom>
            <a:solidFill>
              <a:srgbClr val="88C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/>
                <a:t>环境展示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t="14835" b="15180"/>
          <a:stretch>
            <a:fillRect/>
          </a:stretch>
        </p:blipFill>
        <p:spPr>
          <a:xfrm>
            <a:off x="-27940" y="882650"/>
            <a:ext cx="12197715" cy="2450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t="9298" b="12632"/>
          <a:stretch>
            <a:fillRect/>
          </a:stretch>
        </p:blipFill>
        <p:spPr>
          <a:xfrm>
            <a:off x="-6350" y="3667760"/>
            <a:ext cx="12198350" cy="2676525"/>
          </a:xfrm>
          <a:prstGeom prst="rect">
            <a:avLst/>
          </a:prstGeom>
        </p:spPr>
      </p:pic>
      <p:sp>
        <p:nvSpPr>
          <p:cNvPr id="20" name="矩形: 圆角 19"/>
          <p:cNvSpPr/>
          <p:nvPr/>
        </p:nvSpPr>
        <p:spPr bwMode="auto">
          <a:xfrm>
            <a:off x="6202272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1" name="矩形: 圆角 20"/>
          <p:cNvSpPr/>
          <p:nvPr/>
        </p:nvSpPr>
        <p:spPr bwMode="auto">
          <a:xfrm>
            <a:off x="6785746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2" name="矩形: 圆角 21"/>
          <p:cNvSpPr/>
          <p:nvPr/>
        </p:nvSpPr>
        <p:spPr bwMode="auto">
          <a:xfrm>
            <a:off x="7369220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3" name="矩形: 圆角 22"/>
          <p:cNvSpPr/>
          <p:nvPr/>
        </p:nvSpPr>
        <p:spPr bwMode="auto">
          <a:xfrm>
            <a:off x="8306794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4" name="矩形: 圆角 23"/>
          <p:cNvSpPr/>
          <p:nvPr/>
        </p:nvSpPr>
        <p:spPr bwMode="auto">
          <a:xfrm>
            <a:off x="8890268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 bwMode="auto">
          <a:xfrm>
            <a:off x="9473742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 bwMode="auto">
          <a:xfrm>
            <a:off x="10535908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0" name="矩形: 圆角 39"/>
          <p:cNvSpPr/>
          <p:nvPr/>
        </p:nvSpPr>
        <p:spPr bwMode="auto">
          <a:xfrm>
            <a:off x="11119382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1" name="矩形: 圆角 40"/>
          <p:cNvSpPr/>
          <p:nvPr/>
        </p:nvSpPr>
        <p:spPr bwMode="auto">
          <a:xfrm>
            <a:off x="11702856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0" y="0"/>
            <a:ext cx="3460442" cy="7588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公司简介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630030" y="6350"/>
            <a:ext cx="5513970" cy="780415"/>
            <a:chOff x="7651" y="-161"/>
            <a:chExt cx="11640" cy="1229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7651" y="-161"/>
              <a:ext cx="0" cy="1221"/>
            </a:xfrm>
            <a:prstGeom prst="line">
              <a:avLst/>
            </a:prstGeom>
            <a:ln w="76200">
              <a:solidFill>
                <a:srgbClr val="E37D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184" y="-153"/>
              <a:ext cx="0" cy="1221"/>
            </a:xfrm>
            <a:prstGeom prst="line">
              <a:avLst/>
            </a:prstGeom>
            <a:ln w="76200">
              <a:solidFill>
                <a:srgbClr val="F4E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/>
            <p:cNvSpPr/>
            <p:nvPr/>
          </p:nvSpPr>
          <p:spPr>
            <a:xfrm>
              <a:off x="8617" y="-153"/>
              <a:ext cx="10674" cy="1195"/>
            </a:xfrm>
            <a:prstGeom prst="rect">
              <a:avLst/>
            </a:prstGeom>
            <a:solidFill>
              <a:srgbClr val="88C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/>
                <a:t>产品展示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/>
          <p:cNvSpPr/>
          <p:nvPr/>
        </p:nvSpPr>
        <p:spPr bwMode="auto">
          <a:xfrm>
            <a:off x="6202272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1" name="矩形: 圆角 20"/>
          <p:cNvSpPr/>
          <p:nvPr/>
        </p:nvSpPr>
        <p:spPr bwMode="auto">
          <a:xfrm>
            <a:off x="6785746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2" name="矩形: 圆角 21"/>
          <p:cNvSpPr/>
          <p:nvPr/>
        </p:nvSpPr>
        <p:spPr bwMode="auto">
          <a:xfrm>
            <a:off x="7369220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3" name="矩形: 圆角 22"/>
          <p:cNvSpPr/>
          <p:nvPr/>
        </p:nvSpPr>
        <p:spPr bwMode="auto">
          <a:xfrm>
            <a:off x="8306794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4" name="矩形: 圆角 23"/>
          <p:cNvSpPr/>
          <p:nvPr/>
        </p:nvSpPr>
        <p:spPr bwMode="auto">
          <a:xfrm>
            <a:off x="8890268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 bwMode="auto">
          <a:xfrm>
            <a:off x="9473742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 bwMode="auto">
          <a:xfrm>
            <a:off x="10535908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0" name="矩形: 圆角 39"/>
          <p:cNvSpPr/>
          <p:nvPr/>
        </p:nvSpPr>
        <p:spPr bwMode="auto">
          <a:xfrm>
            <a:off x="11119382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1" name="矩形: 圆角 40"/>
          <p:cNvSpPr/>
          <p:nvPr/>
        </p:nvSpPr>
        <p:spPr bwMode="auto">
          <a:xfrm>
            <a:off x="11702856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8" b="16431"/>
          <a:stretch>
            <a:fillRect/>
          </a:stretch>
        </p:blipFill>
        <p:spPr>
          <a:xfrm>
            <a:off x="4658871" y="4275954"/>
            <a:ext cx="2736304" cy="9022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9203" r="6434" b="7604"/>
          <a:stretch>
            <a:fillRect/>
          </a:stretch>
        </p:blipFill>
        <p:spPr>
          <a:xfrm>
            <a:off x="1223272" y="1382207"/>
            <a:ext cx="1563535" cy="151216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1"/>
          <a:stretch>
            <a:fillRect/>
          </a:stretch>
        </p:blipFill>
        <p:spPr>
          <a:xfrm>
            <a:off x="1274271" y="4292996"/>
            <a:ext cx="2087826" cy="9463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0" r="14514"/>
          <a:stretch>
            <a:fillRect/>
          </a:stretch>
        </p:blipFill>
        <p:spPr>
          <a:xfrm>
            <a:off x="5759157" y="1412776"/>
            <a:ext cx="1564154" cy="154567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7933" r="8834"/>
          <a:stretch>
            <a:fillRect/>
          </a:stretch>
        </p:blipFill>
        <p:spPr>
          <a:xfrm>
            <a:off x="3511893" y="1412776"/>
            <a:ext cx="1507162" cy="1500530"/>
          </a:xfrm>
          <a:prstGeom prst="rect">
            <a:avLst/>
          </a:prstGeom>
        </p:spPr>
      </p:pic>
      <p:pic>
        <p:nvPicPr>
          <p:cNvPr id="1026" name="Picture 2" descr="blob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8" t="11155" r="19095" b="8167"/>
          <a:stretch>
            <a:fillRect/>
          </a:stretch>
        </p:blipFill>
        <p:spPr bwMode="auto">
          <a:xfrm>
            <a:off x="7983021" y="1412776"/>
            <a:ext cx="1500530" cy="15005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pic>
        <p:nvPicPr>
          <p:cNvPr id="5" name="图片 4" descr="26e3fb5da17a650112015a7ddc85d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43490" y="1484630"/>
            <a:ext cx="1379855" cy="1409700"/>
          </a:xfrm>
          <a:prstGeom prst="rect">
            <a:avLst/>
          </a:prstGeom>
        </p:spPr>
      </p:pic>
      <p:pic>
        <p:nvPicPr>
          <p:cNvPr id="8" name="图片 7" descr="ed743361428b658da82cab028ce6b5a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/>
          <a:stretch>
            <a:fillRect/>
          </a:stretch>
        </p:blipFill>
        <p:spPr>
          <a:xfrm>
            <a:off x="8691245" y="4311015"/>
            <a:ext cx="2174240" cy="87503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3460442" cy="7588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公司简介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630030" y="6350"/>
            <a:ext cx="5513970" cy="780415"/>
            <a:chOff x="7651" y="-161"/>
            <a:chExt cx="11640" cy="1229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7651" y="-161"/>
              <a:ext cx="0" cy="1221"/>
            </a:xfrm>
            <a:prstGeom prst="line">
              <a:avLst/>
            </a:prstGeom>
            <a:ln w="76200">
              <a:solidFill>
                <a:srgbClr val="E37D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8184" y="-153"/>
              <a:ext cx="0" cy="1221"/>
            </a:xfrm>
            <a:prstGeom prst="line">
              <a:avLst/>
            </a:prstGeom>
            <a:ln w="76200">
              <a:solidFill>
                <a:srgbClr val="F4E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8617" y="-153"/>
              <a:ext cx="10674" cy="1195"/>
            </a:xfrm>
            <a:prstGeom prst="rect">
              <a:avLst/>
            </a:prstGeom>
            <a:solidFill>
              <a:srgbClr val="88C6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/>
                <a:t>合作伙伴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3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/>
          <p:cNvSpPr/>
          <p:nvPr/>
        </p:nvSpPr>
        <p:spPr bwMode="auto">
          <a:xfrm>
            <a:off x="6202272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1" name="矩形: 圆角 20"/>
          <p:cNvSpPr/>
          <p:nvPr/>
        </p:nvSpPr>
        <p:spPr bwMode="auto">
          <a:xfrm>
            <a:off x="6785746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tx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2" name="矩形: 圆角 21"/>
          <p:cNvSpPr/>
          <p:nvPr/>
        </p:nvSpPr>
        <p:spPr bwMode="auto">
          <a:xfrm>
            <a:off x="7369220" y="-622326"/>
            <a:ext cx="500499" cy="500499"/>
          </a:xfrm>
          <a:prstGeom prst="roundRect">
            <a:avLst>
              <a:gd name="adj" fmla="val 7214"/>
            </a:avLst>
          </a:prstGeom>
          <a:solidFill>
            <a:schemeClr val="bg1"/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0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+mj-ea"/>
              <a:ea typeface="+mj-ea"/>
            </a:endParaRPr>
          </a:p>
        </p:txBody>
      </p:sp>
      <p:sp>
        <p:nvSpPr>
          <p:cNvPr id="23" name="矩形: 圆角 22"/>
          <p:cNvSpPr/>
          <p:nvPr/>
        </p:nvSpPr>
        <p:spPr bwMode="auto">
          <a:xfrm>
            <a:off x="8306794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4" name="矩形: 圆角 23"/>
          <p:cNvSpPr/>
          <p:nvPr/>
        </p:nvSpPr>
        <p:spPr bwMode="auto">
          <a:xfrm>
            <a:off x="8890268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25" name="矩形: 圆角 24"/>
          <p:cNvSpPr/>
          <p:nvPr/>
        </p:nvSpPr>
        <p:spPr bwMode="auto">
          <a:xfrm>
            <a:off x="9473742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 bwMode="auto">
          <a:xfrm>
            <a:off x="10535908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rgbClr val="1F95BF"/>
              </a:gs>
              <a:gs pos="48000">
                <a:schemeClr val="tx2"/>
              </a:gs>
              <a:gs pos="100000">
                <a:srgbClr val="2EB0DE"/>
              </a:gs>
            </a:gsLst>
            <a:lin ang="16200000" scaled="1"/>
          </a:gradFill>
          <a:ln w="12700" cap="flat">
            <a:noFill/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0" name="矩形: 圆角 39"/>
          <p:cNvSpPr/>
          <p:nvPr/>
        </p:nvSpPr>
        <p:spPr bwMode="auto">
          <a:xfrm>
            <a:off x="11119382" y="-622326"/>
            <a:ext cx="500499" cy="500499"/>
          </a:xfrm>
          <a:prstGeom prst="roundRect">
            <a:avLst>
              <a:gd name="adj" fmla="val 7214"/>
            </a:avLst>
          </a:prstGeom>
          <a:gradFill flip="none" rotWithShape="1">
            <a:gsLst>
              <a:gs pos="0">
                <a:srgbClr val="4C4746"/>
              </a:gs>
              <a:gs pos="47000">
                <a:schemeClr val="bg2"/>
              </a:gs>
              <a:gs pos="100000">
                <a:srgbClr val="726968"/>
              </a:gs>
            </a:gsLst>
            <a:lin ang="16200000" scaled="0"/>
            <a:tileRect/>
          </a:gradFill>
          <a:ln w="12700" cap="flat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41" name="矩形: 圆角 40"/>
          <p:cNvSpPr/>
          <p:nvPr/>
        </p:nvSpPr>
        <p:spPr bwMode="auto">
          <a:xfrm>
            <a:off x="11702856" y="-622326"/>
            <a:ext cx="500499" cy="500499"/>
          </a:xfrm>
          <a:prstGeom prst="roundRect">
            <a:avLst>
              <a:gd name="adj" fmla="val 7214"/>
            </a:avLst>
          </a:prstGeom>
          <a:gradFill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  <a:gs pos="100000">
                <a:srgbClr val="EAEAEA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2" name="TextBox 24"/>
          <p:cNvSpPr txBox="1"/>
          <p:nvPr/>
        </p:nvSpPr>
        <p:spPr>
          <a:xfrm>
            <a:off x="2721610" y="4977765"/>
            <a:ext cx="9075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3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</a:t>
            </a:r>
            <a:r>
              <a:rPr lang="en-US" altLang="zh-CN" sz="3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2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年成长为行业具有竞争力的中型科技型企业</a:t>
            </a:r>
          </a:p>
        </p:txBody>
      </p:sp>
      <p:sp>
        <p:nvSpPr>
          <p:cNvPr id="33" name="TextBox 25"/>
          <p:cNvSpPr txBox="1"/>
          <p:nvPr/>
        </p:nvSpPr>
        <p:spPr>
          <a:xfrm>
            <a:off x="3457575" y="3357245"/>
            <a:ext cx="7661275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accent1"/>
                </a:solidFill>
              </a:rPr>
              <a:t>持续发展，在</a:t>
            </a:r>
            <a:r>
              <a:rPr lang="en-US" altLang="zh-CN" sz="3200" dirty="0">
                <a:solidFill>
                  <a:schemeClr val="accent1"/>
                </a:solidFill>
              </a:rPr>
              <a:t>2026</a:t>
            </a:r>
            <a:r>
              <a:rPr lang="zh-CN" altLang="en-US" sz="3200" dirty="0">
                <a:solidFill>
                  <a:schemeClr val="accent1"/>
                </a:solidFill>
              </a:rPr>
              <a:t>年完成高精特新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4" name="TextBox 26"/>
          <p:cNvSpPr txBox="1"/>
          <p:nvPr/>
        </p:nvSpPr>
        <p:spPr>
          <a:xfrm>
            <a:off x="4392295" y="2061210"/>
            <a:ext cx="7336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zh-CN" altLang="en-US" sz="3200" dirty="0">
                <a:solidFill>
                  <a:schemeClr val="accent1"/>
                </a:solidFill>
              </a:rPr>
              <a:t>到</a:t>
            </a:r>
            <a:r>
              <a:rPr lang="en-US" altLang="zh-CN" sz="3200" dirty="0">
                <a:solidFill>
                  <a:schemeClr val="accent1"/>
                </a:solidFill>
              </a:rPr>
              <a:t>2030</a:t>
            </a:r>
            <a:r>
              <a:rPr lang="zh-CN" altLang="en-US" sz="3200" dirty="0">
                <a:solidFill>
                  <a:schemeClr val="accent1"/>
                </a:solidFill>
              </a:rPr>
              <a:t>年，成长为国内龙头企业</a:t>
            </a:r>
          </a:p>
        </p:txBody>
      </p:sp>
      <p:sp>
        <p:nvSpPr>
          <p:cNvPr id="35" name="箭头: 右 34"/>
          <p:cNvSpPr/>
          <p:nvPr/>
        </p:nvSpPr>
        <p:spPr bwMode="auto">
          <a:xfrm rot="16200000">
            <a:off x="941070" y="4461510"/>
            <a:ext cx="1125855" cy="1390650"/>
          </a:xfrm>
          <a:prstGeom prst="curvedUpArrow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36" name="箭头: 右 35"/>
          <p:cNvSpPr/>
          <p:nvPr/>
        </p:nvSpPr>
        <p:spPr bwMode="auto">
          <a:xfrm rot="16200000">
            <a:off x="1794510" y="2928620"/>
            <a:ext cx="1125855" cy="1409065"/>
          </a:xfrm>
          <a:prstGeom prst="curvedUpArrow">
            <a:avLst/>
          </a:prstGeom>
          <a:solidFill>
            <a:schemeClr val="bg2"/>
          </a:solidFill>
          <a:ln w="63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accent2"/>
              </a:solidFill>
              <a:latin typeface="+mn-lt"/>
              <a:ea typeface="+mn-ea"/>
              <a:cs typeface="+mn-ea"/>
            </a:endParaRPr>
          </a:p>
        </p:txBody>
      </p:sp>
      <p:sp>
        <p:nvSpPr>
          <p:cNvPr id="37" name="箭头: 右 36"/>
          <p:cNvSpPr/>
          <p:nvPr/>
        </p:nvSpPr>
        <p:spPr bwMode="auto">
          <a:xfrm rot="16200000">
            <a:off x="2653665" y="1396365"/>
            <a:ext cx="1125855" cy="1501140"/>
          </a:xfrm>
          <a:prstGeom prst="curvedUpArrow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zh-CN" altLang="en-US" sz="2000">
              <a:solidFill>
                <a:schemeClr val="bg1"/>
              </a:solidFill>
              <a:latin typeface="+mn-lt"/>
              <a:ea typeface="+mn-ea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5" y="0"/>
            <a:ext cx="2658745" cy="8826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7355" y="116840"/>
            <a:ext cx="323342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6000" b="1" i="1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未来规划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 bldLvl="0" animBg="1"/>
      <p:bldP spid="36" grpId="0" bldLvl="0" animBg="1"/>
      <p:bldP spid="37" grpId="0" bldLvl="0" animBg="1"/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F3592EF-D2F2-4659-A56B-44263E9CE54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L2sNUk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C9rDVJ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L2sNUk6rc8FtgIAAFUKAAAhAAAAdW5pdmVyc2FsL2ZsYXNoX3NraW5fc2V0dGluZ3MueG1slVZtb+IwDP6+X4G473T3yk7KkBjjpEm727RN+562po1IkypJ2fHvL07TNQE6eliTiP08tmM7ZkRvmVhcTCYkk1yqZzCGiUKjptNNWH49TRtjpJhlUhgQZiakqiifLj79ch+SOOQ5ltyBGsvZ0Az6MHP3GUPxMb7PUYYImaxqKvb3spCzlGbbQslG5GdTK/c1KM7E1iIvf85X68EAnGlzZ6CKclpfoYyj1Aq0BkzpxxrlLIvTFHgX6dJ9RnL6UB/f/oC2Y5oZR1t+Rhmi1bSAuMhXS5RhvLDe467MUT4mGPhrLPTrF5RBKKd7ULHz228ogwxZN/X/zEitZIEFjTkfN/GdwyXN7fPDrC5RzhLwQhjobBd8edxdbwOQ/xq+e4LPVUn+iHU9WAjY9JTDwqgGSNKdWpsu5dtDY+z7gMWGcm0BoaoHPdqkH2mjOzexrsc9wRsTeejLa3rIq+RNBas24cBdrO/xq9WN2xWh03ddkKGCnVcGKfbKHvnH1vUIGSh75DNnOTwIvj+CH1paTtfjG+q7GZTfZx/V35pBUHvMvevu1Fkx1D0+XR3E9ooOU8kcFhrzeWEVYN9I4nRtTslRUkTQHSuoYVL8Rly6d7fRJDkw+Fk7PVnEMMPh1MC5HO2aDhvmzhdnC0Lan4X+cu15YuwWv55SY2hWVvZnSU8nnnc9dX6myWkKLkqLB3UnNnIsqaJqC+pFSj46jpAGRoNl+7yG4CQJqkCS03Um3smpBoimSkGtbd8YdIMT61pcyYqS2z/zyuAN8pgwYGyZprTuBGXvcxko/BAAVVnZTW17aC1Vww3jsIPu8QcKd+GhmxFtp3Ro4JbmHjYmHDmvGTWTflf0oxLiYsMJwqvNS8ZbJzSMGHtDU+1uFr38bg33nqPF3K0zHL1wk7mzn6TIsbUfV9Aq8d/Jf1BLAwQUAAIACAC9rDVJKpYPZ/4CAACXCwAAJgAAAHVuaXZlcnNhbC9odG1sX3B1Ymxpc2hpbmdfc2V0dGluZ3MueG1szZZvTxoxGMDf8ymaLr6UU+emI3cYIxiJToiwTV+Zci1cY6+9tT3wfLVPsw+2T7KnV0CIjp1GloUQ6NM+v+df+7Th0X0q0IRpw5WM8G59ByMmY0W5HEf4y+B0+xAjY4mkRCjJIiwVRkfNWpjlQ8FN0mfWwlKDACNNI7MRTqzNGkEwnU7r3GTazSqRW+CbeqzSINPMMGmZDjJBCvixRcYMnhEqAOCbKjlTa9ZqCIWe9FnRXDDEKXguuQuKiDObChz4VUMS3421yiU9UUJppMfDCL87PHaf+RpPavGUSZcS0wShE9sGoZQ7J4jo8weGEsbHCXh7sI/RlFObRHhv31FgdfCUUrJ95MRRThSkQNoZPmWWUGKJH3p7lt1bMxd4ES0kSXk8gBnkwo9wa3B7dtNrX110Ls9vB93uxaDT806UOsEqJwxWDYXgkMp1zBZ2QmItiRPwG3RGRBgWBsui+bKRkivOuTEaKgGpL7UwGoGnoojwseZEYMQtETxezFqix8yecgExON3d+kha/Aj08cYJ0YYtG5rPGJfFuPlN5YKiQuVI8DuGrEIQUZ7Cv4Sh5XSjkVZpKRXEWGQEpwxNOJsyelRmaQb8k6EbMJHmoAmbLxPMegvfc/6AhmykNHAZmcBWBTk3nl9/ETgjxjxCydzHrf5Fp9W+7Vy22tdbLkBCJ0TGL4RDCVma2Y3wSYGksnM9SEdMcsPKolBOy7kqsdVfXwbD01z4Mr91MZbQGyzJZqy8pDB/9aCy2YRMyoPoDleJhiPIoSSeCRMxHHcuc1YVGBOJlBQFIjE0KuOO9YSr3IDEH2CPNq/30OsjLsvRGG4OsKgp05WQO7t77/c/fDw4/NSoB79+/NxeqzRr4T1BnDnfw0/WNvFFI3/aDcPA9c7n27DV+b/qwr2r9tcqmbpsXw8qFandr4TrVlnVPa+y6spfG72lK6OSC9Bmxv7YQKMRPOWW0bfcNK8o/Pr712+LNyr8BqNYu33/3yD8aPHcWnlfhcGzD8AayFcf083ab1BLAwQUAAIACAC9rDVJ+lzojYYBAAABBgAAHwAAAHVuaXZlcnNhbC9odG1sX3NraW5fc2V0dGluZ3MuanONlMtOwzAQRff9iihsUVWeAXYVLRJSF0iwQyycdJpGdWzLdkJD1X+n4z5iOw7Fs4mvTu54xhpvBtFuxVkcPUUb8232b+7eaICalhVcujrt0UvUY0WLOXwUJdCCQewhNSILQhWc9G2LhJxjZlzT5h19lWUY85OZJYqAhQxoKvRzHQC/A9o69PPPERxYZe1LshqdVlpzNsw408D0kHFZEsPEFy9m2RV6MK9BnkEXJAPHNDGrj2wd7xIMm8t4KQhrZjznw5Rkq1zyis378i8bAXJ35as9MHpMnqeOHS2UftVQ+omnDxj9pJCgFBzy3k8xgjAlKVDLd2TWH6hj3C3Io+tCFfpIj68wbFqQHDpdehhjuBjbeXW6mWB0OQ1rvSdurjEcgpIGZMdqcovhgFxU4h8XKCTPsSMdtNvzE0o5mRcsP6QeYQQ5PCza9nWvLdQcfxI7I8S9EVoGJrLsezlCY+9pOji4yss6C808DYmhvDygid4nqH0hj6fR/jOC+8/o69xZfLvB9hdQSwMEFAACAAgAvaw1ST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vaw1SZQTsyJpAAAAbgAAABwAAAB1bml2ZXJzYWwvbG9jYWxfc2V0dGluZ3MueG1sDcwxDoMwDEDRnVNY3int1oHAxlaW0gNYxEWRHBuRgOD2ZPvD02/7MwocvKVg6vD1eCKwzuaDLg5/01C/EVIm9SSm7FANoe+qVmwm+XLOBSZYhS7eJo4lMo8Uixx2EajhU17/wB6brroB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L2sNUk129mtaAEAAPMCAAApAAAAdW5pdmVyc2FsL3NraW5fY3VzdG9taXphdGlvbl9zZXR0aW5ncy54bWyNUttqGzEQfc9XiPyAJY1uC1uDrsWQh0IT8rz1qmGJoy0rhYSij682rXHcurSap5lz5gwzOn1+nJJ9zmV+mr4PZZrT51jKlB7y9gqhfj8f5uXTEnMseXOq3E9pnF926eu81lo1lyGNwzLaFc1bjMLbQ0pq5VTLmGEUSeapV8h5bhvWgevANsxRYvvNbxI/dZe4j6lcVu03Z+ifDbuU41J2aYyvWzhnv4fON/i4DOPUeHkr2Br1OLU6tgZihEvuK9UAIJDljjhcpeykJshjxjFUoyhQQIRz0olKJOXQstCJpsJ8JxCTjFFXqaetG2ltHLVVQkeIbtO86mwNwUiMESEEmKtcQDAYNTY0DQ1qPSA4MCCqNpooQMEGE1j1zgvLkaJeYFyZMYDx6bin7d6f61T973WO5/yH4MUvuIiu3tpcMFe/f16WRr6NT98OQ4noy5DjbvxwHe5ubq5/efLNv0fGatS28V99/QNQSwMEFAACAAgAwKw1ScKAHWPDCQAAph4AABcAAAB1bml2ZXJzYWwvdW5pdmVyc2FsLnBuZ+1Zf1TS5xpnd5X9WLm1zOY0VjvZ2WmVplZgwmxttomy43aXKAGlXVNKMnQmCmytLkuHLD1LYwrbKlwTZWqoKMJYGpdrwooraIi4oEgJ0RRQ4Qv3+7V2znb23/3zHv74/nifz/s+z/N+3ud53u/5vhc+SE1avTJsJQwGW/3ewQNpMNgSDAz2fMHyZaDEt//NJPDxHDUtaT+sWR0+DjaW5CSmJMJgLZxV3iNLwfaKUwdxVBhszU3oek5J+SEbBtsY/96BxI/OEOzGBM7VJMmnvwH6c+ciY4bLl7+E25y4ueCtt94aW6K6sKUCVgdTP75NQsWydjV8q6bzLo/zjJ/VjzZeTW7TGgcdytllRRpDgmiycnpgj2kE8Lnlco/RwXDXa1CeF0DjY5F2X0vGv/I2W+cORc2b4f69qZDfZ+DC3a3KYoWlUSQLgy8HJVMoHNvSTXpi7zBVBsMWuzR9/CSvB5vT9TKkh34jQ9Vo8j7cY66HUMeVwfcJKcXQq1SzBOrx6YsYqLU/6jnwvlyxBLy/FgACQAAIAAEgAASAABAAAkAACAABIAAEgAAQAAJAAPg/BwjAOJbZ9Tz0E9H0v6o9kxY1v2ATOVC+OXO3XkQ00acUQcUmz6h7FEGW63xNAN4THxEE/ZisoSbEN20hlov9/RqGq61RJ7W1kNU8dII7ucXlR+i9h4Kqd8q9TyY9Jr+vs83xo1hOljeYQZNjwFRfKFHaJp9lvkwe6K48iXyopd1OztQQjwKYnQgf+XAEBrXw6EpBkKkIGnK9bbeM7T+I7bn74PBwMOhl5k+MC77duo8dP8L9c0pzAV+XJZB0kIATJtf5taDZmowrOgZWSaVNNuboqMQnz5cdcoG8jK0XEsOYc7+xzAuPLmGUDO7DkSpnDOOb0OX4CIygnvaGwIwAtjbzJJb3a4qPocFJ5iu67jIyQo3c8SGsti6zjaHTtqDPk06fUTci28XsXEPD036ELufwei330foUJRPUyhXr6Jn8nM214QKE5sg9Vy53JlxwEvRgpNzp+jLTN1LFVStyudQKXSZVYJZfIp2ufbiPBWrLVdPNDWhgfG4uGWNYBoN1hnR4NzVUj4fXCRAdecC4ZTwc/3YUAkPl3bxh18bmhFHWJl/KNYAedIxVY1Gv6BM7TiCDQTXbPbNarHLm1HV/RtR456xsT3SEBvSilui9H2q2B9vd0PAGs8xOyLq3Gwb7Odk9wiyZPRxXX6GNtV5q0v/8jfd8usISNSDRIKflgJ3iMMo9+UTBSb4AEWEqmxkwBjPnbk631HDbV8NgU3d7VPwXCfK6Zr7XstXf5Q9Czyn8EocV7Z83chizV/wdqHg4NcOxbkgT3UMmJei7KHQ7nXNZ3Qc5Jd5p26AxuFDN5nSTCLywOsDmbWLyrQU4TXc+0WajpiY8wJ+gPCmJPKs6wo3BoYUhb7r2Ogwmh6h6kbWNcp9T5HcT/V9GUtJSGiCqpdm2tm0Cp+ba5KvxYULnGN3cpkGVzpbodo7qgdKU4Tgj3DfFcuSbou+Haef3plA3tilf2f5x716KIfRlTJZRfvRumDXsk77qONf8meNCe5Ny3+CHaM0BiP121rvwYkY9xoBKoeqGnAV0YxaQQ8uLvbxIRhrdN28137OGkR+/423dryoxrIm0bmb0sUWyhYluQ/GjdHMZ7578BbRoNJ2qT7dJZ0Aa1SqIiQTdtN0wuSrS41Px2ipLm44UR+VtuGd1f0d1r7OJo+urWcsjWblq169Dbixxq7YdDErCj+KVRtpn27F0svrGSTA5aiZOev9eF9eVbjpEFzKxiuz5QRHDabTHbxZO//o9k1hUcOtiRI6gYwJ/FLkV5C5L3cKZf0ORPWwtQMusp0qaSa2EV7WIki+gqDwRzKb7Z4t2nfTEDlwW+klY9pb+p1byMtx4Mlv8E3GV+xjrK2f/RJFf8i1xle8aZ1gTw45Z+7gxzdWVH3TeSgtVxFqjycKsw572Ssrhl04To8aPzw5dPM6eKf9aS11afQy5NfglzBptnf27FgdflroYZDUTDzDBz/hMsfHIxj2uoEuTS4HKCLLwq59QcgueYzfof/EXEhJa3+5f6DJVto22tjrkusLUVG2dUtjiKoW7kWrPWVVJXT+yeUai7rgv9Gg8uxUWOHJHjyMFo6Ry/zQ9Se8CR0wo65mwyBo/WMxW6UfwsilFp0tyK8waEhm/8kRpoly0bnj62wISW7ke8JRXiCsNFOU4sUpy63eznCzm5L8XGGx6vsttlarKt5MfDxUyGP3tGgcYBn9aw0dm9bPwzXJV5LFjuEKRzYNiPJs08KRGHq5H6dPN3/XRPle1mt7Xyquoqu/90rQHso7r+Lyni6cbUhYQNrXeilNk+6ernEMx65yhXk0IRkfO+p1W1Y4vSuvcdodbr4Ky3rrWStTgdkqdACMay+EvWqvqYQA0vB+fx2att30YNUxpwGUlnYvT0U4kHLKX9Mtas9mEa6ebxsvAOsTBmUesgPVT/fEoBKcgMzG7nl+04xLQfo0+sm233UrgvV4r1PcWoja+DpU/Nw7dyzraS+/YuRityfV3LOHarGcZSmQCzmp0bBFulZP1S99KmC3amnPxzW0woaH4IM4v0yAoS8/RPZUrsHH1HC0URHIaCiyZOrtn4qsiP+qfGRycNRvopiiGNVTZ6ly+aQ87yUDb/gfzwbitDOC1Bs/Ge45FpuNoS2+Hac1Pl7eQz/TNdy7rKtJKwPzPNzbwGUheRbJXf1bFvFm4D+xOrW2ncx/i8wY76Q/6EQJl6mJRXgpneqc713Qd05ZA44aT4PRYHit5BbSsz0bcl6W33pqde1qa798MRofr93fkIYNAnU0ZzBDrdUrf8JLqm7FWxGIRAcs5lFSZ0w9qiLI71svSWC0CUj0YSiyL5n1OBiPG38u8+ucd55U/7DjfY1Hz2ft8ZNAHp0+QO2ooVJX+MPo1AIPc9V+I03WTkC6QQp10QDw5qLBcI6gLVSEhGrpER5v8g9r8PptepHTeaUrnD0dHuHMT/sEt3abTnEFONnQha6X/2VWceyzDQaVV+g/aEKKS4MHuVvji7qNDayxVcY7txNyZ8NBl4H5KuF9xOyQExITEjaajsZLCgdLGO8cjtFT8hlNFUTiebYJlHSuHTnvba27wenrF5FE3MCeavkr6Gyg71f/XD5UvDjF9M3xlPCQZTWr8WrrQT/TtGl2xeKia0WQZBL8z3NOp0DD3nbwtoklfNP4YpGxK05ism9tRK5zWy31FZa+Bop89JPHFBB+YJ3MGk+8TN3QaWw0pzr+Tt6nxgrd0xAgEn97wbvmrmz4fg+TvvZN6oHk/6ex/AVBLAwQUAAIACADArDVJle6RfksAAABrAAAAGwAAAHVuaXZlcnNhbC91bml2ZXJzYWwucG5nLnhtbLOxr8jNUShLLSrOzM+zVTLUM1Cyt+PlsikoSi3LTC1XqACKAQUhQEmhEsg1QnDLM1NKMoBCBuZmCMGM1Mz0jBJbJQsDc7igPtBMAFBLAQIAABQAAgAIAL2sNUkVDq0oZAQAAAcRAAAdAAAAAAAAAAEAAAAAAAAAAAB1bml2ZXJzYWwvY29tbW9uX21lc3NhZ2VzLmxuZ1BLAQIAABQAAgAIAL2sNUkIfgsjKQMAAIYMAAAnAAAAAAAAAAEAAAAAAJ8EAAB1bml2ZXJzYWwvZmxhc2hfcHVibGlzaGluZ19zZXR0aW5ncy54bWxQSwECAAAUAAIACAC9rDVJOq3PBbYCAABVCgAAIQAAAAAAAAABAAAAAAANCAAAdW5pdmVyc2FsL2ZsYXNoX3NraW5fc2V0dGluZ3MueG1sUEsBAgAAFAACAAgAvaw1SSqWD2f+AgAAlwsAACYAAAAAAAAAAQAAAAAAAgsAAHVuaXZlcnNhbC9odG1sX3B1Ymxpc2hpbmdfc2V0dGluZ3MueG1sUEsBAgAAFAACAAgAvaw1Sfpc6I2GAQAAAQYAAB8AAAAAAAAAAQAAAAAARA4AAHVuaXZlcnNhbC9odG1sX3NraW5fc2V0dGluZ3MuanNQSwECAAAUAAIACAC9rDVJPTwv0cEAAADlAQAAGgAAAAAAAAABAAAAAAAHEAAAdW5pdmVyc2FsL2kxOG5fcHJlc2V0cy54bWxQSwECAAAUAAIACAC9rDVJlBOzImkAAABuAAAAHAAAAAAAAAABAAAAAAAAEQAAdW5pdmVyc2FsL2xvY2FsX3NldHRpbmdzLnhtbFBLAQIAABQAAgAIAESUV0cjtE77+wIAALAIAAAUAAAAAAAAAAEAAAAAAKMRAAB1bml2ZXJzYWwvcGxheWVyLnhtbFBLAQIAABQAAgAIAL2sNUk129mtaAEAAPMCAAApAAAAAAAAAAEAAAAAANAUAAB1bml2ZXJzYWwvc2tpbl9jdXN0b21pemF0aW9uX3NldHRpbmdzLnhtbFBLAQIAABQAAgAIAMCsNUnCgB1jwwkAAKYeAAAXAAAAAAAAAAAAAAAAAH8WAAB1bml2ZXJzYWwvdW5pdmVyc2FsLnBuZ1BLAQIAABQAAgAIAMCsNUmV7pF+SwAAAGsAAAAbAAAAAAAAAAEAAAAAAHcgAAB1bml2ZXJzYWwvdW5pdmVyc2FsLnBuZy54bWxQSwUGAAAAAAsACwBJAwAA+yAAAAAA"/>
  <p:tag name="ISPRING_PRESENTATION_TITLE" val="导出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LIDE.GUIDESSETTING" val="{&quot;Id&quot;:&quot;GuidesStyle_None&quot;,&quot;Name&quot;:&quot;无&quot;,&quot;HeaderHeight&quot;:0.0,&quot;FooterHeight&quot;:0.0,&quot;SideMargin&quot;:0.0,&quot;TopMargin&quot;:0.0,&quot;BottomMargin&quot;:0.0,&quot;IntervalMargin&quot;:0.0}"/>
  <p:tag name="KSO_WPP_MARK_KEY" val="87bff17f-2d3c-4e64-bd71-aff33ca6702c"/>
  <p:tag name="COMMONDATA" val="eyJoZGlkIjoiZjU5ZmY2ZjYxZDNiZjcxZjQxMjMzOWI0ZDY4YjRlOD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。&#10;为了演示发布的良好效果，请言简意赅的阐述您的观点。&#10;您的正文已经经简明扼要。字字珠玑，但信息却千丝万缕、错综复杂。"/>
  <p:tag name="KSO_WM_UNIT_NOCLEAR" val="1"/>
  <p:tag name="KSO_WM_UNIT_VALUE" val="8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3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4c73a816-5605-4e70-807f-bc50b45836c3}"/>
  <p:tag name="KSO_WM_UNIT_TEXTBOXSTYLE_TEMPLATEID" val="3132575"/>
  <p:tag name="KSO_WM_UNIT_TEXTBOXSTYLE_TYPE" val="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995,&quot;width&quot;:1920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995,&quot;width&quot;:1920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876,&quot;width&quot;:910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1808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0,&quot;width&quot;:2300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995,&quot;width&quot;:1920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995,&quot;width&quot;:19200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。&#10;为了演示发布的良好效果，请言简意赅的阐述您的观点。&#10;您的正文已经经简明扼要。字字珠玑，但信息却千丝万缕、错综复杂。"/>
  <p:tag name="KSO_WM_UNIT_NOCLEAR" val="1"/>
  <p:tag name="KSO_WM_UNIT_VALUE" val="8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1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99de3a90-761e-4ed4-8cfb-60eddbe86d37}"/>
  <p:tag name="KSO_WM_UNIT_TEXTBOXSTYLE_TEMPLATEID" val="3132573"/>
  <p:tag name="KSO_WM_UNIT_TEXTBOXSTYLE_TYPE" val="8"/>
</p:tagLst>
</file>

<file path=ppt/theme/theme1.xml><?xml version="1.0" encoding="utf-8"?>
<a:theme xmlns:a="http://schemas.openxmlformats.org/drawingml/2006/main" name="2_默认设计模板">
  <a:themeElements>
    <a:clrScheme name="自定义 47">
      <a:dk1>
        <a:srgbClr val="2B2E30"/>
      </a:dk1>
      <a:lt1>
        <a:srgbClr val="FFFFFF"/>
      </a:lt1>
      <a:dk2>
        <a:srgbClr val="21A3D0"/>
      </a:dk2>
      <a:lt2>
        <a:srgbClr val="5A5352"/>
      </a:lt2>
      <a:accent1>
        <a:srgbClr val="424554"/>
      </a:accent1>
      <a:accent2>
        <a:srgbClr val="F6F6F6"/>
      </a:accent2>
      <a:accent3>
        <a:srgbClr val="2B2E30"/>
      </a:accent3>
      <a:accent4>
        <a:srgbClr val="2B2E30"/>
      </a:accent4>
      <a:accent5>
        <a:srgbClr val="21A3D0"/>
      </a:accent5>
      <a:accent6>
        <a:srgbClr val="21A3D0"/>
      </a:accent6>
      <a:hlink>
        <a:srgbClr val="FFFFFF"/>
      </a:hlink>
      <a:folHlink>
        <a:srgbClr val="605958"/>
      </a:folHlink>
    </a:clrScheme>
    <a:fontScheme name="Temp">
      <a:majorFont>
        <a:latin typeface="微软雅黑 Light"/>
        <a:ea typeface="微软雅黑 Light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jE0ODE5NTM1MDYyIiwKCSJHcm91cElkIiA6ICIxOTYzOTkxMjk4IiwKCSJJbWFnZSIgOiAiaVZCT1J3MEtHZ29BQUFBTlNVaEVVZ0FBQWIwQUFBR0FDQVlBQUFBNXlydzNBQUFBQ1hCSVdYTUFBQXNUQUFBTEV3RUFtcHdZQUFBZ0FFbEVRVlI0bk96ZGVYd1U5ZjNIOGRkMzlzcnU1ZzY1dVJQT1FNaUdTeXNnZ3FJV0twNGNhdFZXNm9GbnJiYmFuOVcyV3ExYTc2UFZXbEU4cXZXcXFFV0xlSEJWd0dTVFFFVHVPemNrNU5na3V6dnovZjJ4U1VnZ2tBQkpGcEx2TTQ5OUpKbWRtZjN1RXZhejMrL01mTitnS0lxaUtJcWlLSXFpS0lxaUtJcWlLSXFpS0lxaUtJcWlLSXFpS0lxaUtJcWlLSXFpS0lxaUtJcWlLSXFpS0lxaUtJcWlLSXFpS0lxaUtJcWlLSXFpS0lxaUtJcWlLSXFpS0lxaUtJcWlLSXFpS0lxaUtJcWlLSXFpS0lxaUtJcWlLSXFpS0lxaUtJcWlLSXFpS0lxaUtJcWlLSXFpS0lxaUtJcWlLSXFpS0lxaUtJcWlLSXFpS0lxaUtJcWlLSXFpS0lxaUtJcWlLSXFpS0lxaUtJcWlLSXFpS0lxaUtJcWlLSXFpS0lxaUtJcWlLSXFpS0lxaUtJcWlLSXFpS0lxaUtJcWlLSXFpS0lxaUtJcWlLSXFpS0lxaUtJcWlLSXFpS0lxaUtJcWlLSXFpS0lxaUtJcWlLSXFpS0lxaUtJcWlLSXJTNVVTd0c2QW9uY2lTbnA3ZTIyUXlKVWdwYllCRkNGR3Y2L3Ard3pCSzE2OWZYeHpzQmlxSzByVlUwVk82amZUMGRLZlpiSjRpcFR4VENIRXVNQXd3SFdXVE1tQzFZUmhMcEpTTGMzTnpOM1ZOU3hWRkNSWlY5SlJUM3FoUm93YWJUS1liZ1o4RDRZM0w3WFk3Y2ZGeHhNVEVZTGFZTVpsTTFOYldVbm1na3JMU01pb3JLMXZzUjBxWkk0VDRjMzE5L1lmNStmbmVMbjRhaXFKMEFWWDBsS0JJVFUwTkR3OFBqek1NSXhSdzZMcGVyMmxhbGRsczNwK1ZsVlhXbm4ya3BhVkZXNjNXL3hOQzNBYVlUQ1lUbzhlTzVyUXpUbVBjNmVQbzE3OGZRclQrSnk2bHBMU2tsUHgxK2F4YXNZcXNOVm1VRkpjMDNyMFR1RDQ3Ty92empuaXVpcUtjUEZUUlU3cUNPU01qd3dXY0tZU1lBcVFMSVpLUHN2NCtLV1dPbEhJcDhFVk9UazQyb0RkZklUMDlQZE5rTWkwU1FpVGJiRFptWGphVDJWZk9KaVkyNXJnYWFCZ0cvMXYrUDk1OTgxMXlzbklhRnkrb3I2Ky9RZlg2RktYN1VFVlA2VFFaR1JuOWdhdUZFUE9GRUhFQW1ra2pMaUdPeE9SRW9tS2lzTmxzV0sxV1BCNFBOZFUxbEJhVnNtZlhIbW85dFUzN2tWTHVrVkwrUmRmMWhldldyU3QzdVZ3WEFQOFNRdGd5eG1SdzEvMTNrWkNVMEdIdFh2N2xjcDU3N0RuS1Nzb0FsdGJYMTErWW41OWYzV0VQb0NoSzBLaWlwM1M0RVNOR3hGc3NsajhJSWE0RFJIaGtPS2VmZVRyakpveGo5UGpSMkozMm8yNHZwV1RIMWgwcysySVpxNWV0WnV2R3JZM0w5d1BQQTc4V1F0Z3VuSHNoMTk5eFBacW1kZmh6MkZlNmozdHZ2WmR0bTdZaHBYelA3WFpmMXVFUG9paEtsMU5GVCtsUUxwZnJXdUFwSVVSbzcvNjl1ZlRxU3puci9MTXdXOHpIdFQ4cEpldmQ2L25uMy85SjdwcmNwdVhUWjAxbi9tL21kMUNyVzNlZy9BQTN6NzJaL2FYN01RempGems1T1M5MzZnTXFpdExwVk5GVE9rVC8vdjFEb3FPam53RitZWGZhbVh2ZFhDNllld0dhcVdONllWSkt2djdQMTd6eTFDc01HajZJZTUrOHQxTjZlSWZLV3BYRkgyNzVBOERPN096c0FZRHM5QWRWRktYVHFLS25uTEMwdERTcnpXYjdBSmllMENlQmU1NjRoejREK3dTN1dSM0NNQXh1dWZnV0NuY1hJcVU4MCsxMkwydDJ0NW5BQ1RhcUVDcktLZUw0eHB3VTVTRE5ack85Q0V6dms5cUhCLy94SVBaUU8zNzh3VzVYeDlCZzdGbGpXYlJ3RVVLSUYxMHVWN0VRWWpEUUM3QUFVa3BaQ213VFFteVJVbjR0cFZ5V2s1T3pPYmdOVnhTbE5hcm9LU2NrTXpQemF1Q2FtUGdZN25uK0hxeWhWdlNXVnhlYzhxSVRvaHQvSENxRUdOcjhQcFBaSkhTL0hnZkVBYWNKSWE0VVFwQ1ptWmtIUENTRStDQXJLOHZYeFUxV0ZPVUkxUENtY3R4R2p4N2R5ekNNVFVJVFVmZjg3UjZHanhrZTdDWjFpcXJ5S2hhL3VaakkyRWlTQnlTVE5DQ0pzTWd3VEdZVFFnanFhdW9vS3k2amNIc2g2MWF2WTVON0UzdTM3VzNjZkp0aEdGZmw1T1NzRE9aelVCUWxRQlU5NWJpNVhLNi9DQ0YrTmY3YzhkencwQTNCYnM3SlE4TG1uTTE4K3RxbjVDN1BSVXBwQ0NFZXlNN08vbjJ3bTZZb1BaMHFlc3B4R1RKa1NKalQ2U3dVbW5BKzlPK0hpRTJPRFhhVFRrbzV5M0o0NDZFM3FDaXRRRXI1bk52dHZoVjE0b3VpQk0zUlpxQlhsQ1BxMjdmdmVVS0lxMUl6VXBsNjVWUU05ZFhxVjF5L09NYWNPNFoxeTlkUmM2Qm1YRUpDZ2xaVVZQUlZzUC85RktXblVrVlBPUzRKQ1FuWEN5Rk8vOUZGUDJKZzVzQ2dGNWVUK2N2cXRKSjVUaWJ1TDl6VVZkZWRrWlNVOUZWaFllR3VZUDhiS2twUHBNN2VWSTZMRUdJOHdJQ01BZDN1Yk0zTzRJaDJjTlZEVi9IMHRVK2JwU0ZmQm9ZRFJyRGJwUnhHQlE5M2M2cm9LY2NyQlNDNlgzVDN1U2F2ay9WSjc4UEVPUk5aOXRheUlhTkdqYm82TnpkM1FiRGIxTk1kTFhpNGVTeVYyUng0cTh6TXpGVEJ3NmM0ZFNLTGNseGNMbGU5RU1MNjBMY1BZYktvVWZMMnFpaXE0SkdaajZENzlIeTMyejBpMk8zcHFZNFdQQnpmRUR4c2FSWThmT0JBSmFVcWVMaGJVRDA5NWJnSUlVd0FocVpHNkk1RldFSVlJNmFPSU8venZMU1JJMGNPWGJkdTNRL0JidE9wb3JPQ2g4ZU9IYzBaWjV6RzZhZVBvMzhid2NNbEphV3NXNWZQaWhXcldMTW1pK0xpa2d6Z2Jadk50ak16TTFNRkQ1OENWRTlQT1dacGFXblJOcHR0SDhEZFMrL0dFZWtJZHBOT0tldi91NTUvM2ZNdnBKUVB1dDN1M3dXN1BTZXBUZzhldnV5eW1WeDU1V3hpVHlCNGVQbnkvL0htbSsrU3BZS0hUeG1xNkNuSFpOU29VWU0xVGZ0RUNERW90RmNvdDM1MEs1WVFTNHQxRE4zZ1FORUJvcEtqQUNqZVZFejg0SGdBNnFycUtOeFF5SUJ4QTQ3NEdMNWFIdzlQZXBqNzF0N1g0ZTMzMS92WitNMUcwcWFsdFZndURVbjJoOW1rVDA5djhYdzg1UjQrZitKekxucmdvbGIzOTg5Zi9wTzVUODQ5cGpaVWwxWHorTG1QQTN5ZW5aMTkzckUraCs2c3RlQmhrMGtqSVNHTzVPUkVZZzRKSHE2dXJxR29xSlJkdS9iZ2FXZnc4Smd4R2R4Ly8xMGtkV0R3OEpkZkx1ZXh4NTZqUkFVUG4vVFU4S2JTYnVucDZTTk1KdFBYUUV6ODRIaG1QVFVMRVNJT081RWw2NE1zeXZlVUU1RVl3ZGc1WTNuMzduZTU0WU1iV1BQV0dtSlRZbG43OWxyNmpEdHlDb05QK3BDR1BPb0pNbzlPZUJTenRlMC9YNy9YejY5WC9McnA5NXFhR3I3NjIxY1ViUzNpekJ2UGJGcSsrcTNWZlBldjd4aDh6bUJFeU1IUGd1Ny91REhiemZqeDg4NXQ3MUJYVlVmbXhabGtmNUNOMUNWRm00cDQrZXFYaVVpSzRLS0hXeStNaDdMRjJMQ0YycWl2cmgvYTl0bzl3NkhCdzVHUjRaeDU1dWxNbURDTzhlTkg0MnhIOFBEV3JUdjQ0b3RsTEZ1Mm1vMGJ0L1lXUWp3bGhMalA1WEkxQlEvUG5Yc2hkelFGRDNmY0NWaFRwcHpPeUpHRHVmWFdlOW0wYWR0VXE5VzZBRkRCd3ljaFZmU1VkaGt4WWtTNnlXVDZDb2hPbVpEQ1JZOWVoTWxtT3F3d2xlOHFKK3U5TEs1Y2NDV3ZYL002cmprdUpJRUM1djYzbTR5TE00aEppYUYwZHlrQWxoQUx6NS8zUEJhNzViREhmSFRDb3kxKzk5WDZ1R3ZOWFUwWmZiZCtlV3ViN1g1aXdoTXQybWlMdGpIcnI3TllkTThpWEhOY09LSWNsRzRwWmRXcnE1ano0aHdzNFphbTlmMWVQMnZlWEFQQVd6ZTl4UVVQWDhEcTExWmpDYmR3eFN0WEFQRGl6QmU1OHJVcitmdkZmMi8vV2F3Q2VxWDBZay9PbnI3OSsvY1AyYkZqUjEzN051eWVtZ2NQOSsvZm02dXZ2cFR6eno4TFM0dmc0YU8vdGtKQWFtb2ZVbE92NFByckw4ZnRYcy9mLy81UDFxekpqUVorQnpCcjFuVHV2UE1YQks0VTZmaGowYkd4RWJ6d3dvUE1uWHN6cGFYN0w4M0l5SmluZ29kUFBxcm9LVzBhTVdKRWlzVmkrVW9JRVowNk9aVUxIcjBBVEJ4MmZWNXRSUzBmL3ZwRHB0MDdEWk1qY0VabjR6cU4zL2V1Mzh2dXJOM2tmcGlMMStObHlwMVRBTGh0eFcxTisvRjVmRHc5OGVsV2wrbm95SVpadkhJK3lpSDF6RlRza1haV3ZMQ0NvZWNPcGRmQVhpQmc2N0t0VFlQM2pZLzl2NWYveDVwWDF6VHQ4MjgvK1J1K1dsOVR3WDM5NnRlYjdydHR4VzJzK1BzS292cEhjZGtMZ1Evc05XVTE3TXpheWNBekI3THc2b1VBVkpWVXNmRHFoVlFXVnJMdzZvVmM4ZG9WN1hwTlF5SkNFRUtJbUppWXFCMDdkaFMyYTZOdXBubndzTk5wNTdycjVqSjM3Z1dZbW9LSGorLzZUeUVnTTNNNEw3endSLzd6bjY5NTZxbFhHRDU4RUhmZDlZdmozbWQ3UlVXRmN0OTl0M0RMTFg5QTA3UjdnWCtncHAwN3FhaWlweHpWa0NGRHdpd1d5eUloUlBUQVNRT1ovdGgwREMwdzA4aWhEcFFlWU55OGNZZ1F3ZGZQZm8zSlp1S2xHUzhCOE5LTWx6RGJ6ZXhhdTR0NWkrZXg5YXV0YkZxeWljSG5EMmJKUTB0YTlKS2FlbHBIV0tZUmVGUDArWHg4L2N6WFRMNXpNdXMvV1U5WWNoZ2IvcnVCMDI4OG5iVnZyT1dNVzg1b3NlM1llV01aTzIvc3dRWkxlR3JNVTF6NzZiV0VSSVMwZUM1Ky9IaHJ2ZFRzcjJIQnJBVWtaU1RocS9VeGF0WW80dExqbVAzYWJBQVd6RnpBN05kbTg5ckZyekg3dGRudDd1MlpiSUVQQlZMS1NLREhGYjJHNE9IM2dPbDkraVR3eEJQM01IQmdIenF5RnlZRVRKOCtrZW5USnpZczZad2UzcUZPTzIwa2Zmb2tzbnQzWVQrWHl6VlJCUStmWEZUUlU0N0s0WEQ4U1FneFBEb2xtblAvZk81UkwxR0lHaFJGMUtBb1BybmpFd2FkUFlqVGJ6bTl4ZjE3cy9meTBmeVBxS21zb2FLd2d0REUwS1plMkV2bnZOUzBYbU5QcnJWbHpYdDZ3eThlVHQ3N2VYejUySmVrVEVraFpWb0svNXp6VDJLR3hPRDFlSWtiR2RlMFRXdWtET3pIRUVhcjYweTRjd0lBQzJjdVpQSnZKL1BzbUdjcDIxS0dGcUxoZnNPTjFDWFZKZFc4ZmZYYlIzMmNWaDliTkR5MllkamF2VkgzMFJROG5KcmFoMy84NDBGQ1ErMTA1REcyWU5JME9PdXNzU3hVd2NNbkpWWDBsQ1BLeU1nWUs0UzR4V1F6Y2ZiRFo0T05ObnN5TzVmdnBHaGRFZWM5Zmg2dm5QOUtpL3N1ZXVVaTRrZkdzMi9uUHNxMmxKRThMcmxwZjFjdnVicHBQWi9IeDhzVFgyNTFXZk9lbnE3cGpMOTVQSi9lK2lsWExMb0NZUmRrL2p5VHorNytqTE1mT3J0RjcxQWFrbjlNK2tlcmJWN3c0OVluUnVrM3NSOWxHOHVvS3FyaTlZdGY1N3BWMTFIb0xxU210SVlMWDdrUWdEZG52c2xGcjEzVTlEanRWYk8vcHZISGluWnYxRTAwQmcvSHg4ZncvUFAzRUJwcXBiT0hIYnRhd2xHQ2g4MW1rL0NyNE9HZ1VVVlBPU0loeEI4QjB1YWtFWkVTMGVhYmVrMUpEY3NmV3g0NHdVWDR1WHp4NVlldGt6ZzJrYjN1dlJUa0ZPQzYzdFhtVUdacnl6UzBwcE5qS2tzcUVacWdLTDhJUjdLRDhJSGhHTHFCTGNZV0tIWU42NkhCTlN1dWFkR1dqUjl0WlBtRHkwbWJrOGJZbThkeUpPL01mSWVaQzJleTVzVTFSQStPUnBvbDcxLzlmdE56YnZ4NTVtc3pqL3I2Tk9mWjV3R2d1cnA2ZjdzMzZnWWFnb2NmMXpUQkgvOTRIYjE2aGRGZGVuak5UWnMyanRMU2ZjVEdSakpnUURJREJpUVJHUm1HdVNGNHVLYW1qdUxpTXJadkwyVDE2blc0M1p2WXRtMXZPdkMybEhKYlJrYUdDaDd1Sktyb0thMUtUMDhmSW9RNHorSzBrUDd6OUhZTjNaWHZMR2YwL05GODk5eDM2T2k4Zi9IN0dIcGdPRlFha2xrZno2THZsTDU4ZnRQbjJHUHMyQlB0K0R5QkQ3UUxKaHplMjJwdG1WLzNZeklGam9mVjE5YVRzeUNIeVE5TlpzMnphK2c5dVRmZlB2a3RReThkeXVxblZ6UGoxUmxBNjhPT2VyMU96cXM1blBGL1o3RDJtYlVrakUwZ2FYeFNxODlMSWhGMndkWWxXL0ZVZUJoMjJUQm12QmJZOTdzejMyMzZ1YjNEbTRadVVGVlFCZURac21WTFZiczI2aVlNdzdoYkNCRTFiZHA0eG93WlRIY3NlQUJSVVhadXZ2bmlWdTRKL0kwNG5XWUdEa3hnNE1BRXBrNTFJU1hrNUd6bXRkYytaZm55M0lGQ2lHV1ptWmtxZUxnVHFLS250TXBzTnM4RTZEMnhOMXFvMXE2aHU5aXhnU0RadGMrdGJlcGxYZlJSWU9qdnc1a2ZzdjZkOWZTYjJnOUxtSVcrNS9URmo3K3BVRnkrNG1DdjBPL3g4OWJFdDFvc2E3VHlnWlVrbng2WW1PTzd2MzVIMzZsOTZYTk9IL2FzM3NPM2ozK0x5VzVpM0QzaitHemVaMno5WW10Z2Y0ZTAzZkFaTEx0M0daRXBrUXk4Y0NDbU1CTmYzUGtGUC9yZGorZy9yWCtyejIzZjFuME11bmdRN3VmZFJBK0xadVhEZ1EvaG5oSVBpNjVlQk1DUFgvdHhtNjhSUUZWQkZYcTlEckNWSG5SQ3c1QWhROEtFRURkb211Q21teTZrdXcxcG5nZ2h3T1VhaU10MUM4dVc1ZkRRUTI5b3BhVVY5N3RjcmhnVlBOeXh0TFpYVVhvaUtlV1pBTWxUQXNmZGp1VUxBb1hHMEEzOCtQRlVlYWdwcW1IZnhuMFVaQmVnZTNVMnZiK0ptdklhY01EY05YTmJiRzlZRElRbXFLbW9hYkc4dHFhV3dqV0ZtS01DbjlWTVRoTnAxNmZoeDgvWWU4Zmk5L3NaODlzeCtQSGorcVVMYzZTNXFTMk5YL3UyN21QeHZNWDQ2LzJjL3FmVDhlTW5lV295NCs4ZHo4cmZyMlRwTDVkU25GL2N0SDV4ZmpHZVVnODd2dDZCc0FtczRWWksxcFV3N3Q1eFRIdDFHdlk0TzlOZW04YTAxNmExKy9YWnY3MXBSTE5IbmJqZ2NEak9BcHlqUnFXUW5CeEZvSmVuYm9mZUprMGF3ZXV2MzAyL2Z2RUlJVzUydVZ4L09JR1hYVG1FNnVrcFJ6SUtJSEo0NUhIbDVSV3NMU0M4ZnpnNk9vWm1NSGp1WUpMT1RHTDViY3VaL0xmSkZDd3Y0TXVidm1UU3M1TUlpV2w1dVFBV0dEeDNNSXN1V0lRMERuN0FsWVlrOFl4RVlseUJ1UktIWHo4Y09EaXNPT1ozWTREQXNHZjRrSERxOXRVaHpBSWRIVytsbDZ3L1oxSDB2eUtHWHp1Y3daY1BCdTNndHIzUDdjMjVROC9GL1JjM24xLzFPZkhqNHBuNDlFUXNrUlorOU1pUGtJWWsvOFY4cG44MG5ZTGxCV1E5bVVYMTdtb1E4TkdNajVDR3hCNXJaK29yVXhHbW84L3VWNUpYMHZqanVtTitZVTloVXNySlFnaE9PMjBvM1hWWXM2UEV4b2J5OHN1M2M5VlZqMUZZdVArZTBhTkgvemNySzJ0RnNOdlZIYWlpcHh4Skx3QnJyTFdwOTlaZXdpcXc5N0V6OUxxaCtQRWpuSUswMjlQNDd2N3ZHRDUvT09IRHd3a2ZGazVkZVIyVlJaV1lZdzcvTXh4eHh3aEczTkY2OGs1am9UcFN1NzVmK0QxYjM5NkswQVFETGhxQUh6OWF1RWF2Y2IwWTladFJXQ09zclJaeWV6ODdQM3IyUjFSc3JNQWFZVVZhSmJaa0czSEpjZFNWMVRIeHBZbUlVRUh5K2Nra245LzYzTWZ0K1lDdzk1dTlBQmlHOFdtYkszY2pqY0hER1JrRFVFT2JiWXVPZHZEUVExZHg3YlZQbXcwVlBOeGgxSVRUU3FzeU16TXJnSWdacTJZMFhVaDl3aVE5L2krdXRxaVcvMDcvTDhDKzdPenNXSHJRc1JxWHkxVWtoSWovN0xQN2lZME5iM3NEQllESEgvK0l0OTVhaHE3clAxZkJ3eWRPOWZTVUkva0JHRisxdTRxdzFMQ08yV01QTDNnQWhTc0RrNjlJS1ZmUWd3cGVneWlBeUVnYmFuaXovYTY0NGd6KzlhOFZTQ2wvQmFpaWQ0SlUwVk5hSmFWY0lZUVlYK291eFo1NjlCbnVUMWFHMTBDemFDZFBzWld3NjkrN0FEQU00NjBndDZiTE5RWVBheXA0K0pna0pJUXhkZW9JUGxmQnd4MUNGVDNsU0pZQ3Z5cGFXa1RTWmExZnY5WVZwQ0V4Nm95bUNheVB4Y1luTjJLSnNERHdob0dkMExKalY3TzloZ1BmSDBCS3VUODNOL2ZEWUxlbks2V2xwVVVESm9DcXFtb2lWZkR3TVprOGVTaWZmNTZIMld5K2dvYlVDT1g0cUtLbnRNcnRkaS9Kek13czNQL2Qvc1RxM2RYWSt3U250MWY0U1NHNzM5ek5xR2RIWVlzTFRGUDUxZWl2TUljZS9OUDFWL3M1Syt1c0Z0dVZyeWxuejN0N3NNWGJLUHB2VWF2N0h2dk8yRUJQc0l2c2MrOXIvUEZib01kTU05VVlQQXpRcTFjb0lTRWFoNTdJb3VzR1JVVUhHaTVsZ0UyYmlobmNFRHhjVlZYSGhnMkZqRHRLOEhCdHJZOUpreDVtYlFjR0Q5ZlgrN0ZZVEdoYTIwTUZhOWR1Wit6WVFQczhIaThPaDdYVjlReEQ4c3d6WHpCLy9oVDhmdjJJNngwcU16T1FQeW1FT1BMVVFVcTdxS0tuSElsZlN2bTBRUHg1MHhPYlNIc3lyZTB0T2tIc1QySXB6eTRuNThZY1hQOTBJWFdKWnRNNC9adURrMWt2SDcyOHhabWN0VHRyMmZDSERUZ0dPa2k4TEpIRVN4T2I3dk5YK3NtL0xaK1F2aUVZbHRiVElqcEw2S2pReGg5UFMwMU50VzNac3FXK3l4NDhTSm9IRHc4ZUhNOVRUODBpSkVSdzZERzlEejdJWXMrZWNoSVRJNWd6Wnl4MzMvMHVIM3h3QTIrOXRZYVVsRmplZm5zdDQ0NFNQQ3lsRDhPUWgrMjN1UWtUSHNYYWp1QmhyOWZQaWhXL1p0R2lMTDc0WWdNUFAzd1JzMmYvSGJQNTRBY2t2OTlneVpMYitmampQSDd5azNSKzg1dDMrZkxMT3dENDdXL2Y0N1RUQmpCblRtdjFTZkxtbS8vajlOUDc4OFFUWC9EVVU3TklUSXhvczAweE1UWkNRMjFVcStEaEU2YUtubkpFeGNYRnp5WWtKTXpmdjJ4LzM1S2xKVVJQalc1N280NG1ZTUM5QTZndnFzZXdHaFIvVUV6bzhOQ1dseXNJcUt1cXd4eG1wblo3TFJ0dTNrQy9PL29STmlLTTlkZXV4M3ZBUy9MUGtxbGFYOFdXZTdjUU5pcU1nZmNOUE9aTE1VNlVMZFZHNkloUXF0ZFhSNGVHaHM0Rlh1M1NCblN4NXNIREV5YWs4T2lqRjJHem1UaTBNTzNhVmM1NzcyV3hZTUdWWEhQTjY4eVo0eUp3am8rZmYvL2J6Y1VYWjVDU0VzUHVodURoa0JBTDU1MzNQUFpXZ29jbkhCSThYRnZyWTgyYXU1b3krcjVzUi9Ed2hBbFBBSDR1dTJ3VVZWVWVGaTVjQmNEaXhmTXhESW1tQ2M0NTV6bkF6d3N2Zk0xUGZqSzhZY3ZBODdyMzNtbGNjODNySkNXRk1XbFNhb3Q5Q3dGQ0NNYVA3OFBQZmphZTh2SXFFaE9kYmJaSkNFaEo2VVdPQ2g0K1lhcm9LVWRVVUZEZ1NVaEl1QmxZdFBYaHJZUU1DOEdXMUhWSk9Mc2UzMFhacDJWb05vMk14UmtVdmxmSW51ZjNNT1M1SVMydWg0czVQd2IzQlc2a0llbDlRMitTcms4aWNtb2tBTVArTVl5Tk4yMmsrTi9GZUl1ODlMbWpEd2x6RTdxMGg5ZGM3Q1d4VksrdlJ0TzBtWFRqb3RjOGVIank1RlFlZmZRQ0FsT210aHpXcktpbzVkZS8vcEI3NzUyR28rbTRyZDdpKy9yMWU4bksyczJISCtiaThYaTVzeUY0ZUVXemtHR1B4OGZFaVUrM3VxeDVmTjFISCtWdzVwbXBSRWJhZWVHRkZaeDc3bEFHRHV5RkVMQnMyVlpFMDBpbVRuMjluNS8vZkJ4U3dxZWZyZ2Qwemo3N2ViNzg4cWFHL2VuTnZoOXNiNjllZGg1Ly9FSWNEaXQzM2ZVQldWbDdXanhuWFRlWU11V1pwdDhEKzJ0YmhBb2U3aENxNkNsSGxaMmQvYkhMNVhyUlgrNi9mdU90R3hueTZoQk1vUjEwM1Y0YmtuNlZSTkt2a25DZjdzYVBIL3RJTzBOZUhZS3RuNjFGTDYzZkEvMWFiQ2QxU2VYM2xWU3VxZVRBVndmd1ZmaUluQktKNTNzUGUxL2NTMlZXSlk3aERteDliZGdTYlRqU3V1NmtDdWZZd0tkNktlVVpCTTRyN1hhWExUUVBIcDQwYVNDUFBUYTk0WXpOd3o5b2xKWWVZTjY4Y1lTRUNKNTk5bXRzTmhNekdvS0haOHg0Q2J2ZHpOcTF1MWk4ZUI1ZmZiV1ZKVXMyY2Y3NWczbm9vU1cwN0RINkQvbCs2TEtEd2NQUFBQTTFkOTQ1bVU4K1dVOXljaGovL2U4R2JyenhkTjU0WXkyM05BUVBWMVpXYzhVVmIzSC8vZWN3Wmt5Zlp2dVJIUDVZQjVlLzlaYWJCUXZXWXJkYldMVG9aenoyMlBURG52UEVpUyt3Wk1rdm1pWEV0Mi9Fd2RiRGc0YzdpaXA2U3B1OFh1K3ROcHN0clc1NzNZUXRkMnhod0ZNRDBCeGRPMjJySHorV0lSYldUMXlQTUlrV2hkZC93STltMHhqK3hYRDJQTGlIaXM4cnNQYTJFam9tbFBqNThUaEhPeEhtd0VkNFg3R1A2clhWZU5aN3FQeTJrcWlmUkdGTmE5L0pCQjFCUzlTdzliTlJ2N00rZHRTb1VSbTV1Ym51TG52d0x0SVlQSnlTRXMyZi8zenVVUzlSR0RRb2lrR0Rvcmpqams4NCsreEIzSEpJOEhCMjlsN216LytJeXNvYUNnc3JTRXdNcGJGSGRVNnprT0hHenc2dExXdmUwN3Y0NHVHOC8zNGVqejMySlZPbXBEQnRXZ3B6NXZ5VElVTmk4SGk4akd3SUhnNFB0M0QvL1ZPNTY2NVBlZU9OMmMzMmMvVHZsMStlenVXWHB6Tmh3dDg0MHF3elRxZUYydHI2aGh6QjloTTlPM2k0dzZpaXA3UXBQei9mbTU2ZWZvblpiRjVaazFXVHV2WEdyZlI3cGgrbWlLN3A4Y0hCNmIyU2ZwZEUrWWZsOVA5cmZ5QndTY1BXMlZzSkhSOUlZWSs3T1k3NHUrTDVZZUlQQ0pPZ3hoMElhNjNiVkVmSTRJTnpmTlp0cVdQWXNtRUlxeml1dVVWUGhHT3NnL3FkOVkxbjRuV3JvdGNZUEd5em1YajQ0Yk94MmFDdG5zenk1VHRadDY2SXh4OC9qL01QQ1I1KzVaV0xHRGt5bnAwNzk3RmxTeG5qeGlVMzdXOUpzNURod0ZEbXk2MHVhOTdUMHpTZG0yOGV6NjIzZnNxaVJWZGd0d3QrL3ZOTTdyNzdNeDU2Nkd5YTk5N0dqRW5ndmZkbUV4UGpvTEVuRnhqK2JON2phNjNuUjlQdjU1enpLZ0RsNWJWRVJkbjUxYS9PSUR6Y1JtVmxEYUdoeC9iQmNYOFBEaDd1U0tyb0tlMlNsNWRYTW16WXNFbDJ1MzFwN2ZyYVlkdm1iYVAzYzcyeHhCOStNa0ZuYUJ6T2RKN3RwUFFmcFpSL1VVN1kyV0hzWDdnZncyc1FQVDg2c0U1a0lQL09GR0dpN3h0OW03YmZlczdXRnI5dm03RXRNQzlvRUs1Y3Q2UUdYak1oUk91VGk1N0NHb09INTh4Skl5VWxncllLWGtsSkRZODl0aHliellRUWZoYTNFanc4ZG13aWJ2ZGVjbklLdVA1NkYyMFBaYmEyVEtPeFFKV1VWS0pwZ3Z6OElwS1RIUXdjR0k2dUc4VEVOTTRVYzdDUWJkdFdoczNXQ3dBcG14ZTlvMzJuYVI5TGxsd0p3SVFKQzVwK1hyUm9BMlZsbFNRbEhkdGxRUHQ2YVBCd1IxTkZUMm0zRFJzMkZBNGVQSGlTMCtsYzR0M216ZGh4K1E0U0hrN0FQcTd6citHcjNWVkw5WCtyaVpvWFJkeURjUlRjWElCbmc0ZnFUNnRKZWpFSnc5SHk4Z085VW1mbjFUdVArTHUvekIrMG9tZnVHL2h2SjRUbzMrVVAzb2thZzRlZFRncy8vM2s2N1psVWV1Zk9jdWJQSDgxenozMEg2Rng4OGZ2b0RjSERoaUg1K09OWlRKblNsNXR1K3B5WUdEdUppWFk4RGNIREUxb0pHVzV0bWQ0c2VMaTJ0cDRGQzNKNDZLSEpQUHZzR2laUDdzMlRUMzdMcFpjTzVlbW5WL05xUS9Cd1k5di84cGRWM0hISGVBQktTaXFKalhYUWNsaXp0Uk5hbWg2WmZmdHFpWW14TjFzZmtwTkQyYlBuQU9ucHZkcDhmUTQrQjRPQ0hobzgzTkZVMFZPT3lhWk5tOG9HRGh3NE9USXk4azJqd3BoZU1MK0FxUGxSaEY4VGptakhSYnpIeWwva1Ivb2tlK2Z0SmZxWDBlam9TTHZFbkd5bTRyVUt3aTRKZzlqRDB3MjBjSTJFMXhLYWZ0OTl6dTRXdisrWnNRY2RQU2hGVDRZSGpzMUlLYnZWck11TndjTVRKL1p1R0xwcit3U05zUTNCdzg4OXQ1YkdYdFpIRGNIRE0yZCt5RHZ2ckdmcTFINkVoVms0NTV5K0Rlc0UvcTFYTkFzWjluajhUSno0Vm90bGpSNTRZQ1duTndRUC8vV3YzekYxYWwvT09hY1BxMWZ2NGZISHY4VnVOM0hQUGVPWU4rOHp2bWdJSGdZL0hvK2ZYYnNxU1UrUDV2UFBMMlhSb3EzVTEvc3BMNi9tODg4djVlZzlQZmpnZysvWnVIRS85OXh6V292N0J3MktaT1BHVW43ODQzNHNYcnlOU1pQNjRIUWVmY1Nrb0tDSytoNFlQTndaVklpc2NzeTJiZHQySURzNyt5ZFN5dnVRNk9YUGwxUDZRQ25IR2piYm5pL3ZmaSsyVEJ1OS90b0x3MkpRZkVjeEJWY1ZFRElwaE1SUEV6SHFEZmI4ZUE4bHZ5dWg4dE5LdkZWZS9QalJEK2dVWEZuUWREdnM5eks5VTlyYm5pL3BhSHJQYXZzQ3JWTklZL0R3bENtTng5Mk81UWJnYitqbCthbXE4bEJVVk1QR2pmdkl6aTdBNjlWNS8vMU5sSmZYNEhEQW1qVnpXMnh2c1Job21xQ2lvcWJGOHBxYVd0YXNLU1NxSVhqWTZUUngvZlZwZ05VQjd4VUFBQ0FBU1VSQlZKOTdHNEtIZi92Yk1ZQ2ZYLzdTUldTa3Vha3R1Ym1GREI0Y2lkME9OVFcxL09NZnVRd2JGc1hQZnJhWWdvSURnSi9GaXkra1pkSHpVMTFkUzEyZG56ZmYvSjU1ODlLb3E2dEQxeVdMRjIvaDJXZS9ZL1RvWHF4YXRSZnc4OXByNi9GNDZ0cDhmYmIzME9EaHpxQjZlc3J4a202Mys0R01qSXpkbXFZdHFNK3A3NVFUUWt6RFRVUy9GRTM5OG5xcUZsWmgvN0dkaUFjaUVNNUFEeTM4OStFNEM1eDRGbm53TFBOZ25XWU5ITk5MTUJIelJzd1I5MXQ2V1duUWVucTYxdlE2ZGJmL2Y2TUFoZytQNUhqeTh0YXVMYUIvLzNCQVI5TU01czRkekpsbkpuSGJiY3Y1Mjk4bXMzeDVBVGZkOUNYUFBqdUptRU9DaHkwV21EdDNNQmRjc0toaFpwWUF3NUNjY1VZaXJvYmc0ZXV2Yjd5UVBOQyszelVFRDlmVzFqTmtTRGo3OXRWaE5ndEFaK1hLdldSbXhySi9mdzEzM0xHQ0tWTjY4OHRmWnZDdmYyM20ybXVYOE13emsramZQNHlxS20vVE5nRDUrU1VrSjRmeXpET1R1UDc2THlncHFTVTFOWUp2dnkxZzBLQklVbEpDc2R0TkxGNjhqWXFLZW5yMXNyYjVldVgxME9EaHp0RGQvdE1wWGU5ckFLUGFvRE5uT0RGTk5CRTVNWERCK1dIRk5RbnNOOWhiM0JlOUtQcW83WWw2TjZyTHo5cHM1S3RwbW5ielFGQWEwSGw2QWNUR1dqblc2Q0NyVmRDbmo1M3JyZ3VrcWp1ZGd0dHZUK1ArKzc5ai92emhEQjhlenJCaDRaU1gxMUZVVkVsTUs4SERkOXd4Z2p1T0VEeDhzS2kwM3E2RkM3L243YmUzb21tQ2l5NGFRR0I0MDh2RWlZbk1tL2NsWjUrZHpJMDNCbnFJczJZTklDTENqTlVxbVRMbFF3d0RaczBhMkxUdjhlTjc4ZHByazRtTXRQSDN2MDhpS3NwMnlQeWRmdTYvZnpTMzNMS0NNODZJUjRpMlg2dHZlbWp3Y0djNFdVSlhsRk5VYW1wcWVIaDQrQUdzRVBXL3FHQTM1NVRnVytPaitzWnFwSlNMM0c3M3pHQzNwNk0wQmcrdldqV2o2VUxxRXlVbHpXWkpDWTdLU2gvaDRWMXpsbkpyaW9wcW1kNURnNGM3ZytycEtTZGt5NVl0bFM2WDY0RHdpZ2hmc1E4dFhoMG1ib3QvUjlNbisxM0JiRWNuK0FFWXYzdDNGYWtkRkR3YzdJSUhFQjUrZUNwRVYxclpzNE9ITzV3cWVzb0pFMEprQVZPOHVWN00wOVNmVkZ0OCtVM0RtMnVDMlk2TzFoZzg3SGFYa25xS0JnK2ZiS1NFZi9mZzRPSE9vTjZobEJNbXBmeEtDREhGbitPSGFjRnV6VW5PRC9wS0hVRHF1cjRpMk0zcFlFdUJYeTFkV3NSbFFRd2VQcFJoU0R3ZW5RTUhmQnc0NEtPaXdzZisvVjVpWTIyTUgzOHdPZVNOTjNieTR4OG5FaDE5Y0hxd3p6NHJZdnYyR202OE1TVVlUV2Y3OWhxKzc2SEJ3NTFGRlQzbGhPbTZ2c1JzTmo5Z3JEVFFwYTZPRkIrRmRFc29CMkJkWGw3ZTlpQTNwME0xQmc5Lzk5Myt4TjI3cStrVGhPRGg4bklmTjkyVVEyMnRUbTJ0UVUyTm43bzZnN0F3TTlIUkZpSWlMRVJGV1ltSnNlSnlSZEE0Ykxsamg0YzMzOXpGckZsSk5CL0tIRGJNeWFPUGJtVGN1RWhHajQ3czh1Zmo3cUhCdzUxSnZUMHBIU0l6TS9NSFlJaDhXWUlyMkswNWlmMGF4RklCOElmczdPemZCN2sxSGM3bGN2MUdDUEhuU1pPaWVUSkl3Y09iTjlkZ3Q1dHdPazBzWFZyR3dvVjcrTjN2QmpGMmJLQm9sWlI0OGZzTmtwSU9YdmJ3d0FPYkdUVEl5Wnc1U1p4enptb2dFQlJyR0dDMXRqeE9mZDk5ZzVnNHNXdXlKYmRzcVdIMjdHeWtsUHVycXFxU2VrTHdjR2RUUFQybFEwZ3BYeEJDUEMxZmtSalBCaWVyN21RbjhnV21wU2FBU2lIRWM4RnVUMmRvREI1ZXRteC8zNlZMUzVnYWhPRGhRWU5zYk50V3k1Ly92Sm5FUkJ1dnZ6NlNpQWd6NE9lVFQwcDU5dGxkL09JWHZibjAwbmdBOXU2dEl5dXJndC84cGg4TEZ1emszWGRIRVJscDVvOS8zTXFHRFRXODhjWklUQ2FCcmt0TXBzWitRdGNFRUtlbTJoZ3hJcFQxUFNSNHVDdW9vcWQwQ0svWCs0ck5acnRIVzZVbCtGZjdNY2Fyd3RkQ0hWZ2ZEaHdya2xMK05Uczd1eXpJTGVvVXpZT0hIMzU0SzhPR2haRFVoY0hEQUk4OHNwUDMzaXZCNVFxbHJzN1BmZmR0cHFyS1QxbVpqejU5UW5qcHBhSDA2eGRDNHpEbWswL3U0THJya3RtOHVaci8vS2VVbi80MG5xeXNjcFlzMmNjcnJ3ekRaREtvcVBCenl5MGJXYkJnZU1PRjZGM25ra3RpV2Q4RGdvZTdpaHJlVkRxTXkrV2FLNFI0eStodDRIbkRBeDF6MXZxcFQ0THRUellzSDFvQXR2ajkvb3k4dkx5YXRqWTdsYmxjcnI4SklhNGZNQ0NFVjE4ZFFtZ1hCUThEdU4zVlZGVDRpWW95byt1U2YvMnJsSjA3NjVrL1A0bXdNQk9HQWFOSGh3SmdHREJqeGpwc05vMDllN3k4L1BKZyt2U3hjdlhWRzducnJqNU1taFNCbE9EMUd2em1OOXZKekF6bHFxdml1K3k1QUJRV2Vwa3hZejFTeWxLMzJ4MlB1bXpoaEtpaXAzUWs0WEs1M2hOQ1hPdzd3NGZuU1E5MDNYdmR5Y2tQSVg4SndmYXVEYURLNy9mL0tDOHZiMzJ3bTlYWjB0TFNyRGFiYlNrd1lmUm9KMDg5TlFCSEZ3WVBsNVQ0V0xpd2xKeWNHaTYvdkJmbm5SZUZwc0dXTFhYY2VlY09mdnJUV0M2NTVPQTBkZSs4czQvQ1FpKzMzNTdJZmZmdFpzdVdPb3FMZlhpOUJtYXpvTEpTSnpVMWhOSlNIeDk4TUtUWkhKMWQ0K0tMTjdKelp6MjZybWQyeCtEaHJxU0tudEtoMHRMU1FtMDIyeXBnWlAyVWVxci9WQTFkRjB4K1V0SDJhamdmZFdKZFlZWEFsR056c3JPelB3dHlzN3BNZW5wNm5ObHNYZ21ramhoaDU1bG4raEhSQmNIRGQ5KzloNlZMSzNFNE5OTFQ3ZFRWR2RUV1Nqd2VnN282Zy9wNmc3bzZ5ZXpaMGR4eVN6eXJWbFh6bDc4VWN2ZmRpWlNVK0prNk5SeUhRK08wMDc1bjFhcGhhSnBnN05qdldidDJPT3ZXMVpLV0ZuTEl0R0tkNytHSEMzanZ2WElNdzdnK0p5Zm5wYmEzVUk1RUhkTlRPbFIrZm41MVdscmFOS3ZWdXRqMnBTMUQzQ2lvL0dNbGV2S0p6MmhoWFdVbC9NRncvRVA4VkR6WnVlSFIybjZONkN1akVUNUI3WVcxZU1kNThZNzBRa2diRzBvd2J6VVQ4bGtJampjY0NKOEEySzNyK3N5ZTlnbTllZkR3K3ZXMXcrYk4yOFp6ei9VbXZwT0RoMy84NDFDbVRIRVNIcTRSSG03QzZkUzQ5Tkx0ZlBQTklLeFdnZGtzS0MzMTgrdGZGMUJlWHNleVpRZm8wOGZDc21XVkpDWmFzRnAxaW9ycWlZdzBvVFZORGg0SWhSMDUwa0l3Wm1kSjdjYkJ3MTFOOWZTVVRqRmt5SkF3cDlQNUwrQThJOFNnNnFZcVBCZDZtc2ZxdEp0cGw0bXdsOE53Zk9wb1dyYi9xZjNVVGF6cndCYTNGSGxmWkl2SEE1QVdpVC9GankvVmh6L1ZqeDZ0QjNxeGZ0QXFOY3c3ek5qVzJqQnZiL29zV1NlbGZMNjR1UGkrZ29JQ1Q2YzE5aVEzZVBEZ1hrNm5jNGtRSWlNeVV1UGhoeE1ZMThuQnc5OThVOE9DQlJXODhrb3ltZ1pqeDI1bDdkb1VYbmhoUDhYRmZ2N3YvMkt4V2crKy9YazhCcHMzZTltNHNaNkpFNTBzV1ZMTit2VjFQUHBvSUlPeGNmdGx5MnFvckRTWU1hTnJEMWl2WGwzTC9Qa0ZBQjluWjJkZjBLVVAzczJvbnA3U0tUWnUzRmdGbkorWm1ma0xVU3NlaVhnOElpcnM3MkZVejY3R005R0RkNWozcUdtT29rcGdYMnZIOFprRCsxSTdBb0dVc2xvSThRMHdQZUtCQ09wZXFjUGZ1K05QSFhkKzVNVHhxYVB4OGU0RU1vSFRoRStrV1g2d21Ddy9ITDJuSXFYY0pJUllWRjlmLzJ4K2ZuNTNtMS96bURVUEhxNm9NS2JQbjEvQS9QbFJYSE5OZUtjTUV5NWI1dUgzdnkvamtVZmltdlhVQUhSKyt0TXc3cnl6aEJ0dTJNc1RUOFFSSG03aWlpc0tNSnNGYVdsVzB0SnM1T1I0ZVBubGN2NzYxM2dhZTNWQ0NIVGR6NDRkOVMxaWhMcEtlRGNOSGc0RzFkTlRPdDNJa1NPalRDYlRyNFFRdnhCQ3hBSG9UaDN2VUMrK0ZCOTZ1STYweVVCdmFaOFo2d1lybHUyVzVsbDNWY0JDWGRjZnpzM05MWEs1WEI4S0lYN2lTL0pSOUZRUnZwUU9tcWhDUXRoSFlmUjZzQmRDQ2gzNFJYWjI5b0xHdTlQVDA1MmFwbzBDMG9CK1FvZ0lJWVJWU2xrbmhDZ3hER09UbEhKVmJtN3UzbzVwVUxjalhDN1h2VUtJK3dIVEJSYzR1UC8ranIyTzc5Ly9ydUc1NXc3d2w3L0VNR3lZRlYwUDlPSXV1S0NJVmFzQzZlbCt2K1MrKzhyWnNNSExYLzhhUzY5ZVd0TmxDUGZmdjU4MWErcjUvZStqR0QvKzRGajI3YmVYc1g2OUZ5RUVMNzdZaTRFRHV6WjFZZWRPUHhkZlhJU1U4anUzMnoyMlN4KzhtMUZGVCtreW8wZVB0a2dwejVOU1hpYUVHQXVrQUllOWUwZ3BEU0hFRGlBSCtORHY5My9ZL0JULy92MzdoMFJIUi84SE9Nc0lNU2k3bzR3RE13K2MwTGlGcWN4RXIyZDdFZjVKT0FRK3h0K1ZuWjM5NVBIdlVUbVNqSXlNYXpSTlc5QzNyNGtQUDR6cjBIMC8vM3dWNTU5dlorQkFNL241UG02NFlSOW1zK0RDQyszY2R0dkJUcEpod0p0djFuREpKUTRjam9OdmczdjI2TVRGYVMyR1BrOEd1M2Y3dWZEQ1VxU1VPVzYzVzgxNWRBSk9ybjlacFVkSlMwdXpXcTNXVkNsbEZCQWhoS2p4Ky8zN3ZWN3Zqb2JoMGFNeHUxeXV4NFVRdHdEQzI4ZkwvcXYyVXptMUVqMmluVU5QRXF6YnJVUitIRW5VTzFGbzlScFN5djNBejl4dTk2SVRlM2JLa1dSa1pQVFhORzE3ZExSZ3laSmV3VzdPS2VHSEgzeGNjVVVGVXNwdjNHNzM1R0MzNTFTbWlwNXlTaHMxYXRRRVRkT2VhT2c1SWpXSko5MUQ5YmhxdlAyOCtPSjlHQTREdzJLZzFXbVlxa3hZQzZ5RWJBNGhkR1VvdGoxTnM0WDRnRGVrbEw5eHU5MmxRWHRDUFVCajhMRFZDdjlUd2NQdHNtYU5qeHU3WWZCd01LZ1RXWlJUV201dTdncGczS2hSbzg0eW1VdzNDME9jNDh4eGhqbHpuTzNkeFU3Z1hTbmxjMjYzZTJmbnRWUnAxQmc4N1BXS2lPSmlIL0VxZUxoTk83cHY4SENYVTBWUDZSWnljM08vQXI0Q3pKbVptWk9BU1ZMS0lVS0laQ0JVU21rRGFvUVFsVkxLN1ZMSzlZWmhmSmFYbDdjeHFBM3ZvUnFEaDNOenZVeFR3Y050eXUrbXdjUEJvUDdhbE83R241MmQvU1h3WlVmdk9ETXpjMVo5ZmYwWCtmbjUrenQ2M3oxTlkvQndUbzZmYVNwNCtLajhmbGpaZllPSHU1d2FWMUNVZHNqSXlMZ2FlTWRxdFg0MlpNZ1FOWlgyQ2RKMWZRbkF5cFVHVXVvRVRwaFZ0OVp1YnJlZjhtNGFQQndNcXVncFNqdjRmTDdQZ2ExQ2lMRU9oMk5SLy83OTI1cVFURG1Ldkx5ODFjREdQWHNnSjhkUElKOU8zVnE3dmZ0dTA5bklIeDdQYTYyMHBJcWVvclJEZm41K2tXRVlaMHNwOXdvaEprZEhSNytMT2p4d1FxU1VMd0M4OG9vazJMMnBrL1dXbjIrd2RLbUFiaHc4M05WVTBWT1Vkc3JKeWRuaDkvdlBCa3FCR1M2WDYzWFUvNkhqNXZWNlh3R0tWcTNTV0wzYUlOZzlxcFB0VmxmbjUrR0hBMWVWU1NuL21wV1YxUzJEaDd0YVQwODdVNVJqVWxKU1VoWVhGL2VGcG1semhCQmo0dVBqRTR1S2lqNEpkcnRPUmFXbHBkNkVoSVFDSWNRbHVibUNHVFBxc2RrTVFOMmtOSGprRVF2TGw1c0J0dWk2Zm5seGNYRUh6YmZYczZtaXB5akhxTGk0dUNndUxtNUZRK0U3TFRFeDBWbFlXTGdrMk8wNkZSVVZGZVVuSkNTTXJLclNobTNlTEpnMnpZdW1TUUpSUGozejV2ZExIbnZNeHZ2dld5RVFQRHd0THk5UHplZmFRVlRSVTVUalVGeGN2Q3N4TVRGTFNqbExDREVwSVNGaFkxRlJVYmRQUk84TU1URXgvekdielQvWnZkc1V2M1dyWVBMa09reW00UGUyZ25IYnV4ZnV2OS9CWjUvWklCQThQRHNuSjJmVmliL0tTaU5WOUJUbE9CVVdGbTVOVEV6Y0FQamRidmVEQkQ2cUs4ZW90TFRVR3gwZC9hSEpaRHA3eHc1elFsYVdtVEZqNmdrUDF6blJJckpxbFpucnI0L2d1Ky9NbkhlZTU0VDNkN1RiL3Yxd3lTVlJ2UHFxbmFvcUVNSWdKc2FIMmR6MlVPYldyUnB2dlJYQ3ZmZUdzV09IR1FMQncrZmw1T1NvNi9JNm1KcDdVMUdVazBMejRPR1FFSU9iYnFyaXdnczlPSTRqZUhqWExoTXZ2eHpHcDgyQ2dKOTZhajhUT3pGNCtMNzdJbHM4SG9ERklrbEo4Wk9hNmlNMTFVOTB0STdWQ240L1ZGWnE3TmhoWnUxYUc5dFY4SENYVVVWUFVUcVd5ZVZ5dWR4dTkzZkJic2lwS2pNejh4ZFN5a2VFRUZIaDRRYXpaMWN6Y2FLSFljTzhhRWM1VjdhcVNyQjJyWjNQUG5Pd2RLa2REZ2tlam9uUmVlV1ZZbnAzUXZEd1J4ODUrZU1mWXc0TEhpYVF2ZGptaUpvS0h1NDZxdWdwU3NjeFpXWm12Z3BjS3FXYzRYYTdsd2E3UWFlcTFvS0huVTZkb1VPOXBLVDRDQS9Yc2Rra2xaVWErL2FaMmJEQnl2YnRGbWdqZURncHljZFRUeFdSMGtIQncxTENSeCtGOGVDRHZaQXFlUGlVb0lxZW9uU2dob3kvTzZTVTFicXVuNU9YbC9kdHNOdDBLdXVNNE9HUUVJTTc3aWhqNXN3RG1FOWdlb0d5TWhQUFB0dUxUMVR3OENsRkZUMUY2V0F1bCt0bEljUzFVc3B5SWNUazdPenN2R0MzcWJ2b3lPRGhQbjI4WEhYVmZxWk9yU1NpbmNIRFVzTDI3VlkrL2ppU2Q5NkpvbDRGRDU5eVZORlRsSTZuWldabS9oT1lKYVVzbGxKT3pNbkoyUnpzUmlrQmh3WVBhNW9rUGQzRHVISFY5T3ZuSlQ3ZWg4TmhZTEVZMU5WcFZGV1pLQ2l3c25sekNDdFhockpIQlErZjBsVFJVNVJPTUhyMGFJdGhHQjhKSWM0SGRubTkzZ25yMTYvZkhleDJLUWMxQmc4RDV3REhrcHloZ29kUFlhcm9LVW9uNmQyN3R6MHVMdTV6WUtLVWNwT3U2eFB6OHZKS2d0MHU1VEFxZUxnSFVVVlBVVHBSYW1wcWVIaDQrSmZBYUNsbHJ0ZnJIWmVmbis4TmRyc1VwYWRTTThRclNpZmFzbVZMWlhWMTlYbFN5bndoeEw5VXdWTVVSVkc2dmJTME5HdXcyNkFvaXFJb1FURmt5SkF3VkFpdG9uUTVOYnlwS0YxczZOQ2hNVTZuYzBsbVp1WUMxSEYxUmVsU3F1Z3BTaGR6T0J6OWdlSEFsUzZYNi9rZ04wZFJlaFFWTGFRb1hheXdzTEF3SVNGaGxSQml0aERpOUlTRUJGdFJVWkdhcDFOUnVvQXFlb29TQkVWRlJUdmo0K056aEJDWE5ZVFExaFVWRmEwTWRyc1VwYnRUUlU5UmdxU29xR2h6UWtMQ1ppSEVSY0E1U1VsSlJZV0ZoVm5CYnBlaWRHZnFJSHI3aUlhYkVleUdLS2NVRXhBRFJBR1JEZDhqR203aGdCMndKeWNuajQyTGl6dXJzTER3bTZLaW9rMEUvczcwaGxzZFVOdHdxd1FPTk56S2dZcUc3MlVONnlxSzBnWlY5Tm9oTXpOenRLN3I0Ym01dVY4RnV5M0tTU3NDU0dpNDlRYjZBVW0wODdJRXA5TVpVVk5UYytBNEgxc0hDb0Jkd0c2Z3FPRldjWno3VTVSdVMxMG4xQTVTeWdzMFRVc0NWTkZUR2tVQ0E0REJ3QWdnOWtSMmRnSUZEd0k5eWo0TnQrYjJBZm5BSm1BcmdWNmhvdlJvcXVpMWd4RGlDaWxsQ0lHZXNReDJlNVNnMElCVUlCMFlDY1MzWXh1aG1Vd2hRak5aaFJBV2s5Q3N3bVN5Q21HeUNRMmJFTUxjY0RPQkVJQW1oQkJTU2dsSWtJYVVRcGRTOTBzcC9WTGlsWVplTDNXalhwZTZUMHJwbFlidU5YUzlqdGIvTG1PQVNRMDNDQXlEcmdOeWdjMm9JVkdsQjFMRG0yM0l6TXhNSi9BbWdXRVlFM0p5Y3RRWmRqMkhpVUJTdHdzWUM0UWVhVVZOMHl3bWs5bXBhV2FIWmpZNU5aTXBWTk5NRGlGRXAxOExLNldVaGlFOWh1NnJOZ3k5MnZEN2EzWGRYMk1ZeHRIbStmUUEzd0Z1QWoxQlZRQ1ZIa0gxOU5yMms4WWZORTI3SEZCRnIvdUxCeVlDcDNHRVFxZHBtdFZzdG9SclprdTR5V3lOTnBrMGU1ZTJzQmtoaERDWmhOTmtzamxwMWdNMWRMM08wSDM3L1Q1ZnBkL3ZxelFNbzc3WlpnNE85Z0k5d0JwZ09iQzNLOXV1S0YxTkZiMjJYZEg0ZzVUeXg4RnNpTktwTkFLenBFeHArSDRZazhrU1pyWlpZeXdXYTZ5bW1VTGEycUZBR0NhVHVkNWtzZFJwbXNsbk1wbDlaclBaYTdaYTYwMFdXNzJtYWJvbVRJYlFORjNUaEtHWnpJWkpNeG02b1d1R2JtZ1l1cVliaG1aSTNXUVloa24zMWR2OGZyL1Y3L1hhZE1Odk1YVGRvdnQ5TnQzdkQ1SEl3M3FVbXNrVW9wbE1TV1pyU0JLQVllajFmcCt2MU9lcjM2ZjdmSlhOVm5VQWt4dHVtNENsQklaQjFkbktTcmVqaGplUElqTXpjeGp3ZmZObFVzcXhicmY3dXlBMVNlbDRJY0Rwd0ZTZzE2RjNtaXlXY0l2RkdtTzIyT0kwVFR0aVVvSW1URjZMelZadHNkZzgxcENRR3B2ZFdSTVM0dlJvbXRicHg0QU53OEJiNTNIVTFucEN2VjZQMDEvdnMzdDlkYUdHN3JjZFpSdWYzK2N0OGZtOCszU2Z0NUxEandsV0VDaCtxNENhVG15K29uUXAxZE03Q3NNd3BtdGF5dy9RUW9nckNCd0xVVTV0SVFTR01NOERuQzN1MFRTTHpSWVNaN0hha2pYTjFHcmhNSm5NZFZhYnZjcG1keHh3aGtaV2hOZ2R0WjNmNU5acG1rYUlJOVFUNGdqMU5GOWVWK2NKcWFtdWpLcjNWSWY3NnV2Qy9MclAzbXdiaTlVV2tteTFoU1JqR043Nit2b0NuN2UydU5seHdFamdFbUE2OEYvZ0cxVHhPMm4xN3QzYkhoVVZGU0tsdEdxYUp2UHk4dmFoanRPMlN2WDBqc0xsY3JtRkVCbk5sMGtwTjduZDdpSEJhcE55d2t6QWo0Q1pISEs4em1TeWhGbERRaExORm11Y0VPTFEveHZTWXJGVjJ4Mmg1V0dSdlVxQ1dlU09WMTJkSjZUcXdQN1kycHFxYUorM0xveEQvdjlMS2FYZjd5L3oxbnNLZFovdjBFc29hb0dQZ1dXQXY0dWFyTFFpS1NuSkVSY1hkNGFtYVdkTEtWMUNpQkZBWXZOMXBKU0dFS0pZU3ZrOThMVmhHR3RMUzB1WEZ4UVVlRnJmYTgraGl0NFJqQjQ5T2tWS3VhVzErNFFRNlZsWldldTZ1azNLQ1JzR3pDWndBWGtUaThVYVpRMXg5ak9aVFdHSGJtQ3gycXFjenZDeTBNaGVwVFpiU1AyaDk1K3FmUFgxbHNyS2ZYRTFWUWRpZk42NmlFUHYxM1YvamJldWJvZlBXN2Yva0x2MkFlOEFlVjNTVUtXSnkrVWFJNFM0blVBUHZNVXg1YkN3TUd3Mkd5YVRDYi9mVDBWRkJicCtXRWV2U2tyNWxoRGkxZXpzN0crN3F0MG5HMVgwanNEbGN0MHFoSGk2dGZ1a2xJKzQzZTY3dTdwTnluR0xBQzRsY05sQkU1UEZFbTRMQ2Uxdk5wdGF2T2tMTk4zdURDdUxpSW5kNjNDRWRmc2h2VHBQdGFPOHZDU3B0cm9xVmtxanhTRVBYZGVydkxVMU8zdys3Nkd6dStRU0tINkhGa1dsZzJWa1pHUUlJWjRVUWt3R0NBa0pJV05VT3FlZE5wNVJvMFl4b0g5L3dzSmFubVJzR0pKOSsvYngvZmNiY09mbWtKZTdqcngxNndoY0FnckFwNFpoM0p1VGs1UFR0YzhtK0ZUUk80TE16TXh2Z2ZHdDNTZWx6SGU3M1NPNnVFbks4UmtMWEU1Z25rc0FUQ2FMMCthd0R6Q2JyVkhOVnpTYkxMV2hrZEVGa1RGeFJTYk4zT1BPWE5RTlhhdllWeHhmZmFBaTBlK3ZiM0djMCsvM0hhaXY4MnpYZmI2cVpvdnJDUlMrVlYzYTBKTlkvLzc5UXlJaUl2cWF6ZVpRS2FWVDEzV3psUEtBbExKQ0NGR2NsNWZYN2c5UnFhbXB0dkR3OEx1QjN3R21oUGg0THJ2MFltYlB1Z3k3dmMyVGh3OVRXbHJHUjRzKzVyMFBQcVMwdEF3cHBRRTg2SGE3SDZBSERWbXJvdGVLdExTMHZqYWJiZWZSMXRGMWZVaHVidTZtcm1xVGNzd2NCQzQzR1gxd2tXWjJPQjM5R2svaGIxcHFNdGRGUnNmdWpvcUtLMEpUdWNvWUJ1WGxaYkdWKzB2NituV2ZvL2xkUG05OWNXMXR6WFlNdzlkczhYcGdJWUVKc1h1VXRMUzBhSnZOZG82VThueGdyQkJpQ0VkT3I5R0JmQ25sS3VBTGo4ZnozNDBiTjFhMXR1TG8wYU1qRE1QNFdBZ3gwV3F4OExOcmZzcTFQNzhHVXdmOGZkWjd2Yno5enJ2OC9SK3ZVbHRiQzdDaXZyNStabjUrZm8vb3RhdWkxNHJNek16cmdiOGRiUjBwNVIvZGJ2ZjlYZFFrNWRqMEE2NGpNQTBYQUdhckxjWnVkdzRTbW1acFhLYVp6UFhoa1RGN29tSVNDZzQ5UzFjSlhBcHhZRjlKL0lHS3NyNjY3bXZxV2tpSnY5NVR0Y1hyclM5dHR2b0I0R1VDMDV0MWU2TkdqVHBMMDdRN2hSRG4wcXpJV2ExVyt2Uk9KandzRElmVGdkbGtwcWFtaHFycWFnb0tDNm1xcW02K20xcmdBeW5sWTI2M083ZHg0ZWpSbzN0SktSY0RZM29uSi9HWFIvN0VvTlNVRG44T3UvZnM0ZTcvK3owL2JOd0VrRjFSVVRGbDI3WnRKeklIN0NsQkZUMmx1NWtJektIcGpVZ3oyNTNPRkl2VkZ0ZTRna0FZWVJIUmUyUGllKy9zaXV2b1RuV0dZYkN2dEtCUFZYbFpINGxzZW9QMytiejdhajNWbTV2MStnemdBK0NMb0RTMEM3aGNyak9GRUkvUWNPakRZckhnR2pXU1NSUFBZT3lZVEFiMDc0ZkoxUG9IS0NsaHo5NjlmSmZsWnVsWHkvZ3V5NDNQNTZOaHJ0VzNwWlMvTFNzcks0Nk5qZjFhQ0RGdVFQOSt2UGo4VThURVJMVzZ2NDVRVzF2SHpiZmZSVTd1T29EbDJkblpaOUhOTDNWUVJVL3BMa3dFem1xYjByVEFaQW0xaDRZT2F6NTdpc1VhVWhtWDBHZnpvZGUwS1cycnEvT0VsQlhzSEZUdnJZdHNYR1lZaHJmV1UvMkQ3dk0yN3lHc0F0NmtHNzE1cHFXbGhWcXQxb2VFRUxjQXhFUkhjZGtsTTVrejZ4TENRcDF0YmQ2cXlzb3FYbjM5bjd6N3dVZDRQTFZJS1N1QTVVS0lueVRFeC9IV2F5OFJFUkhla1UralZUV2VXbjcyaTV2WnVtMDdobUg4UGljbjV3K2QvcUJCcElxZTBoMVlnWGtFRWhBQ0MyejJSSnZka2RKNHZaMFFtajhpT25aSFRHeFNZYkFhMlYyVTd5dUtyeWdySG1CSXd3S0I2L3U4OWJVNzZtczllNXF0dGdsNGdVQUk3aWx0NU1pUkF5MFd5K2RBYWtpSWpXdXZ1WklyNTE2SzFXSnBjOXYyS0s4NHdJTi9mb0t2bHdXbTlUV1pUTHo0M0Y5d2pSclpJZnR2ai93Tkc3bDYzczBZaGxHajYvckF2THk4a2k1NzhDNTJwQU91aW5LcXNBTTNjWEMrVEJIaURFMnhoVGo2TlJZOGk4VlduZGczSlM4c1BGcUZxbllBdXlPMEpqUWlzc1JUVXgxdTZINmJFRUtZelpZb3pXUUs4ZnU4alNkRHhCQzRMaklIT0ZyYXcwbHQxS2hSYVdheitSdWc3NGpoUTNuK3lUOHplZUxwRFNlVXlBNjUyVU5zVER0N01rNm5nNXk4OVZ4NzlWeW1uM2QyaCsyL1BiZTRYakdVbHUzamg0MWJyRUlJZjFGUjBkTE9lRDFQQnFxbnA1eks3TUN0Qk1KY0FUUkhXUGd3czlrYTNiaUNJeXlpTUQ2eC94WjFva3JITXd5RDB1SmRBNm9QbFBkdVd1YjNIYWl1T3BEUHdhSE5BdUFKb0xxMWZaek1YQzdYY0dDbEVDTHk3TE1tOHFmZjM0M1oxSDM3Q2V1LzM4alYxOTJHbFBKN3Q5dWRGdXoyZEJaVjlKUlRsUTI0aFVDd0s2Q1pROFBDaG10bVN3UUVUbGFKaUVuWUZoT2JvSVl6TzFuNXZwSzQ4dEtDUVkxSkQ3cnVyNjZwcmx6ZjdBU1gzY0NUQkNLTVRnbERodzZOc2R2dGE0VVFBeTZjY1M3My91WldEcCtacm52UmRZTko1MTVDWFYyOXRGZ3NrYXRYcjY3czNidTNQU1ltSmhwd0NpR2tZUmkxSG8rbmRNdVdMYWZzN0VUZCsxOVI2YTVNd0h5ZzhkT295UmtlTmRKa0Nrd2pKdEQwMk1RK0c4SWlvc3VEMXNJZXBxYjZRSGp4M2gxcGpUTzZTTjN3VkZWVzVJTFJlTkh6TmdJOXZsUGlJdWpNek15M2dkbWpYU1A1MjFNUG9Xazk0NjN5eW5tM3MySGpGcVNVM3dzaG9qbGt5ajRJSE1NVlFteVhVbjRMZks3cittZW4wakhBN3R0WFY3cXp5NEV4RFQrYlFzTWlScGpNNW5BQVRXaSt1Tjc5ODhQQ283cjk5VVluRTZzMXBON21jSlo3S2l0aUpOSWtOR0V4V3kxUnZ2cTZNZ0tYTWtRUkNMak5EbTVMMjVhUmtURmRDUEZRcjVob1huenFUempzTnJyeStGb3diOStzWE0ydVBRVUlJV0tCVUl2RlFxK1lLR0pqWTRpS0RNZHVEOEd2NjhMdjE2T0VFQ09GRUJkcG1uWjdZbUxpb05qWTJNM0Z4Y1VuZmZIckdSOWZsTzVrS25CWnc4L0NFUm8rM0d3SkhNTVRRdk1uSlBkZjd3aU5hSFdXQzZYejFYbHFISVc3dDZRM250blpjSXh2SFFmeitoWURId1d0Z1cweloyWm1mZzhNZXV5QjN6QmwwdW5CYmsrWDJyaGxPMTk4dlpMaFExSVpOamlGK0xoZWh3M3JTcUNvdUpUczNIeFdmcHZGeW0renFLN3hRT0E0N3JPVmxaVjNuOHpEbjZyb0thZVNGT0JYQkZMT0NYR0dKNDIyQVFBQUlBQkpSRUZVcGxnYnBoUVRDRDJ1OTREMW9hRVJQVzRxckpPTngxUGxMTnE5TGIxeHFOUG5yUytwcmFuYTJIQzNCSjREOG9QV3dLTnd1VnlYQ0NIZUd6bDhDSysrOEhDd20zTks4TlRXOGVwYkgvRE9CLytodXNhRGxIS3RydXNYNStYbDdXbDc2NjZuVG1sVFRoV2hCS1lXMHdDc05udTg5ZUFjbWpJbVBubWpLbmduQjRjanJDWTJzZThHR25wM0Zxc3R6bVozTko3aEtmaC85cTQ3dm9ueUR6L3ZYWGFUdEVuM3BOQ1cwcGJ1c21RSkNDb3lCQlZsQ0lnZ2dxS284TU1CdUhDTG9pS2lxQ0FpSUVORUVFU1F2VWRiS0h1VXRrRHBUdEswMlhmMyt5TnBtclJKQjdRZzJPZnpDYjE3OTEzQ1BmZjl2dDhCUEFWcmt0cC9IUWdoendIQWs0OFBoRlVyMi9LcDd5TVJDekQ1NlNld2Z2blg2TndoRVlTUURqUk5IMDFLU29xNnNXK2hlZEd5cDllQ093VmpZSE5Ob0doYUl2YVF4Vlg1NGNrVnZqbEtuOERDMjdxNkZqaEJLQlFiQ0VlTWVuMkZOd0RRTk0rTFlTd3F6cHFaWFFBZ0dNQ2gyN3JJR21qZnZuMG9UZE5mS3J6a21EVnRJcXkySzdkL24rMU8rWWlFQWp6WXB6dE1aak9Pbnp3bkpZVDBEd2dJV0ZGUVVQQ3ZzdHB0a2ZSYWNDY2dGZFhaRWlnUEQ4OFlRb2hWeFNtV2x2ajZoL3dyMVNqL2RTaDhBd29sSHA0RkFFQUlJV0tKdEIycVg3UmpBUFM0Yll0ekFUNmYzd3NBT3FjbWdLWUFjR3pMcDVFZmluQjRZY0p3akhyc0lRQ0lJSVQ4Z1g4WnoveXJGdE9DRnJpQUJNRHdxaE9SeEtNVm9Ta0pBTkEwM3hBUTJ2cWMyNTR0dU8zd0MyNTFpYzhUNkFDQW9taVIyRVBtbUM3Z1lRQzFzdFhmTGhCQ2VnRkF4NVM0MjA0ZWQvcm54WWtqMEt0YkdnQjBUa2xKZWVIMmZyUE9hQ0c5RnZ6YjBSL1cvVHpRTkY4bUVJcXI5b1k0bjRDUTgvL0ZaSzkzRW1pS1puMkN3czRDOXYwOWZ6NWZVTFdmSjRFMVNQaS9BaHpIZFFDQStKaUkyMDRhZC9xSEFvZlhYbndLVWc4SkFMd1ZFeE1UZUh1LzNXcndidmNDV2xBM1VsTlRKV2F6T1pRUTRra0lrVkFVSldSWjFzaXlySjdqT0EzTHNsZFBuVHAxeDRWNGFpQUM0SkExUWVRaHRVc0pVcG5pdWxUbTFlS0xkd2RBSXBGVnlqMjk4OG8xcGEwQVFDU1dScGpOWmNkczFaMEE3QUJRWjlMbVd3Q0tFQkxObzJtMEN2R0gxVWlqQlRjRGI0VU1VeWMrZ1RtZi9lZ3BGb3RmaHpXQzBtMUhpOHZDRGNDV1prVE9NSXlNeCtNSkFaaE5KcE9KeitlWFoyUmtsQUIybjZRYkFaMlFrQkJEVWRSQWlxSkdBR2pmZ0Q0WE9JNzdsZU80UDlScWRWWk9UczRkSDluZWh2R3dPYUVMaEVJL2tVUVdEUUFVb1UxaFViRkhXcVM4T3djTXkxQjVsMDZuc1l4RkNBQkdnKzZ5UTFhR013Qyt1SDJyQXhJU0V2eDRQRjZoajdjWHRxeWNkenVYY2xmQlltSHcwTWhYVUZ5cVVoVVdGb2JrNStmZmRxT1dGa212QVlpTGkxUHkrZnpPRkVYMTR6aXVQeUVrQ2dCNHZPcmJKeEFJQUFESnlja1ZoSkRESE1ldEI3RExaREtkT1hYcVZMMVI1bE5UVS9rTXd6eEVDSmxIQ0dsVlZTNlR5ZUR2N3crWlhBNmhVQWdlandlajBRaURYZysxV28zQ3drS1lUS1lvUXNoTVFzaE1wVktwVVNxVmIxa3NsdVYzVW1nZ0Z3aEdkZFFWU2lDU2hsZFZ5SDM4Y2xzSTc4NENUZEdzMGlmd1VrbmhsVmdBRUFoRUlVYTlMaDlXa1NvR1ZoL01TN2RyZlR4YlJCOFBzY2lxb3FzRExNZGgxa2VMOFB4VGp5RFEzOXRlUHYyZHIvSEo3T2RjOXJsV1VJTGdBQi83dWJaQ2g3VWJkMkxzRS8wQkFHYUxCVXRYL1lVeHd4NEVqK2ZhcVA3ejczNUZXbUk3ZE8rVTZIWnRsM0t2d2R2TEUxNmUwanF2NFZhQlJ4TTg4WEFmelA5eHJjTGYzMzk4Zm43K2w3ZDlUYmQ3QWY5bUpDWW1kcVFvYWlxQXg2dXNCUWtoRUlwRWtNdmw4SkJLSVJLS3dEQU1MQllMS2lxMEtDc3JreklXUzI5Q1NHOEFFQXFGbXRUVTFEa3N5eTdQeU1qSWR6VlBVbEpTQjVabGwxSVUxUTRBUXNQQzBPV2Vybmg4K0hBRUJnVTV0YTBwbXJNc2k3Tm56MkREK3ZYSVRFOUhUazZPSjREUGVUemV4eWtwS1crVWxaVjlkWWRLZnYycURnUkNzUjlGRVNFQThIaDhuYmQzUU1IdFcxWUxiaFNlQ3A5U2phcElhellaWllTaStFS1JSNGpSVUpsbnErNFA0S3ZidUR3K0FHdlc4M3BJNytTWlM5aTVMeDF2dmpUR3FlM08vUmt1K3pJTWl5bXZmNGJKWTRmZ3Z1NVdJMlFQaVJDSE0wNGpwbTBZT2lYSDRxZVZtM0FsdndnOG1yaWRQeWF5RlJhdjJJanVIZDNuMmR1eDl4ajJIYzdDdDU5TXgvZS9iTEN1cVFaeXJ4V0NnT0Rnbnd0eDZud09KazcvcE03ckJZQTFpOTVGZ0oreTNuYXUwTDkzWjh6L2NTMEFEQVJ3MjBtdlJiM3BBaWtwS1RFY3g4MGxoRHdJQUR3K0gyMmpvOUhwbnE3bzNLMGJvdHBHMXdyTlUzWEdNQlpjT0g4T1cvNzhFOGN6TW5ENTBpVndIQWVPNDFoQ3lGeEN5SHZIamgycjJvdWlVMUpTSnNIMm56MHNQQnlUbjUrQ3JqMTZWSTlMYXMvaTZrdXJLcnQ0L2p3V2ZyTUFSdzRkZ3Rsc0JxeHZ6MFBUMDlOUDNNUXR1ZFh3QXZBK3JJWldST3FwNkVCUnRCQUFsTDdCNXhUZWZuZXlCUHVmaGxaVHBpaTZubXRWMmJPc3FWeFRkaGpXN1FBV3dHd0FKYmRqWFltSmlXMXBtajRYRnV5UGRUKzg2N2JkZ3lQL0I0MjJFalJOUXlvUkFRQ1d6WjhKYjRVY0hmby9peU9iRnJyc2QrcDhEcDUvZlI2V3paK0pLVE9ybi9zR293bmwya3I0K1Nqc1pUNEtPYzVsWDZrMUJzZHhZQmpXcFNUNHc5ei9JVEk4R0FEdytnZUxFQmZkR2lPSDNtZGQzMjliVVZpc2dyK1BBcG1uTGlJcExoSUQrbmFCbDl4Wkd1d3ljRExXTDNrZmZ0N1ZjUU1XLzdvWk8vWmxZTW04VjNFejZibUdUWHdMbDNMeks0MUdvN0lobXEvbVJBdnBPWU8ybWRkK0JnQnlUeThNR0RJRWo0OGFCUStwekg2MzZpS2RtcVhYOG5LeGFNRUNITnEvRDBhakVRQ0tPWTRia1pHUnNUTXBLZWs3aXFLZW9uazhqQm96RnVNbVRtemd1SFdzd1ZaeEpUY1A3Nzc1Sms2Zk9nbU80NHlFa0VmVDA5TTN1ci8wZnhYNkF4Z0VBRHlCd0Z2aUlZOEZBQjdOMTdlS2FuLzB0cTZzQlRlTjNJdW5VeXdXb3djQUdIU1Y1MDFHZlZWZ2dWMEFWdHlPTlNVbUpuYWthZnFRajlJVFc1Wi9WR2ZiSVUvUHhuTmpIMGJubEJoa25ycUlOejc2RVFCUVVhbUgxRU1NdmNHSXczOHVxTlh2U09ZNXBDWkVPWkhIeG0wSGNUNzdDbDUrNXJGYTdhdVFjNlVBUVFFK0VQQ3Rpam1HWVpGNStpSlM0OXU2Yk04d3JGVmlCVEJzNGpzQUFJMjJFaVZsR2dRSCtFQWt0RzdGclBwMnRsT2ZqZzlOeHFKUFhrRkt2RFdReXVXOEFveVoraUVXZi80L1JMUUt3czNneXg5K3cwK3Ivd2JETUE4Y1AzNTh5MDBOZHBOb2NWbXdJVFUxMVRNNU9Ya2RnTS80QWdHR0RoK0I1UnMyWXV5emt5Q1d5cXdCZHpqcmgrR3FqeDNMYXBXRFEyQllHTjc4OEVQOHNHSWxZdVBqQWNDWEVQSjNjbkx5VG9xaW5wSklKSGgvN21jWTg4ekVXbVBXbWdzTitOamFCb2VGWWVIaXhaZ3dhUkpvbWhZQzJKQ2NuRHpjMWJYL3kwQUFkSzg2RVFnbDl2OXRFcmxYaTFyekxvQmNvYlFIRStBTFJZNm03Q200RGMrazVPVGtWalJOcndCZzNYZXJ3eFQvelBrY2xLbTE2TkV4RG4yZm1JNXVIZUt3YTgxYzdGajFDZmc4SG5hdG1Xdk5xdTZpYjRmRUtHdVVGNDVGaHdjbllmamtPZmpsdDIwNGtua093eWZQd2ZESmM5Qjl5SXRPZmJMT1hNSzRWejVCUnRaNWUxbEptUnB6NWkzRFZ6K3VBOHN5dGVaeGRLelhWdWl3YXVGTWJQbmxBeWdWY3Z5eCtCMnNXamdUcXZJS3B6NmFjaTBJSWZqMWp4MzJzalYvN29KZWI4U1lGeitzdGE3R2ZoSmoyZ0FBS0lycWRLdS8zNXBvMmRNREVCUVVKT0U0YmgwaHBKZVhVb25aSDM2RW1QZ0VBQUREY2E2bEtqY0pKWjFLdWVveS82QmdmTEhvQnl6NWRpR1dMMWxNQUhUbDhYaVk4ZGJiU08zVUdheXRjWjFTSk9kY1dxY1VhS3NjK2RRNEJBYUhZTTdzV1dBWVpuRjhmUHpKckt5c0xEZGQvdzJJZ0RVTkRTaUtGdko0UEMvQUdsQmE2ZVBma2hEMkxvQmM0VnVpS2k2TTRNRHlhSnFXMFRRdFpoaEdENnVqZWp5QTQ3ZHFMZTNidHc4bGhPd0JFQm9UR1lvdjNucTJ6ajI5Mzdmc1E5L3VLUkR3YlNwR1cxdXoyUXcrbjY3dTZ6REc4dDkzNE50Zk5zRmtNdVBBZXF0bHFFUWl3b3I1cjlZYXYrZGowKzE5OXg0K2lkbWYvWXpuUmc5RVdueWt2ZHpmVzQ3cHp6Nks3MWY4aFdudkxNUjcvM3NLWXBFQVA2emNncVZydHpuTjQ3UVdqbk45REtDNFZJV3dZRDljTHl6RitVdFgwTFpOTUtaUGZBVFRKejZDN0x3Q2ZQajFyL1h1ZGRhRlFIKzcramI2aGdkcEl2em5TUzh5TWxJb2w4dC9CZEFycEZVcmZQSGpFb2drRWljdkhaZms0b1lNWGJWM0pNalJFNStGWDJBZ2Z2cnVXNHg4YWh5NjlPaHBuWXR6Mzk5bEdhbG5mb2Z4N3UzYkQ4WEZSZmptaXkrRVBCNXZMWUJZL0h1VGVWWlpiSUl2Rk5yTjNZUmlEeFZOODVuYnM2UVdOQ1ZvaW1ZOVpMS2lDcTBtQ0FENFFuRUFvNnU0Ykt2dWhGdEVlcW1wcVo0Y3gyMEVFSm9RMHhwZno1a01pVWhZNThQOVNPWTVGQlNyc0hWUE9reG1DM28rTmgyN1ZuMkV5a29keEk1OUhjWVlNYmduUmd6dWlTNFB2Mnd2MSttTkdQVkNiVFVxeTFvbG8xOSszNEhGcTdiaWs5ZkhZZFhHUGFBcGdvZnZ0Nlk1Mm5ma05ENytkZzFXZkRVRHIzNjBHTE0rV1lKUFo0N0gwNC8zeGRPUDkzV2FwMVJkam1HVDNnTmdWWEU2SGp1dU1lZEtBVnFIK0dGUXY4NzQ4T3VWK1A3akYrMXEyTG5mcmNHWVIvcmNGT2tGK0ZyM0NRa2hFZlUwYlhiODUwbFBKcE85QjJDQVgyQWdQdm51Qi9ERkVyQXV2T3pxMjBPcnMyME5ndXczY0JENkRSd0V3R3IrN056WnRRUlhlMHozNjZwVlRqZzhPbUlrOXUvWmcrUHA2VkVwS1NuUHA2ZW4veHVka1Fpc0tpNEFBSTh2OEs4Nmxzb1ZMY1lyZHhFODVNb1NPK254QmQ0R29JcjAyc0w2TzdnWlg5ZDZFUmNYSitBNGJpV0FoTmFoL3BqL3pyT1FDUG4xUHRoLysvWjErM0dYSWRPdzY5Y1BBSTVGbWFvY1huSVBsNlRuaFBxSWc3TzJTWTV0ZzN2bnZvVGdBRzlJeFVKTWVlczc5T3dVQjZtSEdGOHNYby9KVC9hSFJNVEgzRGVlUmxHcHV2YTR0bk52THhsV2ZUMERBTkIzMUN5blk4Yyt4MDZjUjN5N2NQVHNHSWYxV3c1Zy9wSU5lT0dwZ2ZqaDE2MmdLWUt1YWUxdWl2VGtFaUU4eEVKVTZvMjNQVExMZjVyMGtwT1RleEpDWGhHS1JIai82MjhnbGtyQk9oSlVEVVp4U1VaY0E5U2NWV1VOSkVoMy9WMlZOMGJOT3Y2NUtaank5RlBnT080VldKMkJtL1hCY2dNSUJtRE5nRTVSQXBybWVRQUFBV1dSZVNwTGIrdktXdENra0hqSU5ZUlFGbzVqZVlTaXhCUk5pMWlHTWNBYWNpNEN3TVhtbkY4Z0VId0s0QUVmaFF6ejM1a0lEekVmRFkzQ1VsNmhSKzdWSWpBc2l6bGZyY1RNS2NOd01lY2FRZ085SGNaZ3dYRWM1aS9kaENsakhuTG9iYTJYaUFWWU51K2xXbVAzZlB4MUFDeGlvNEx0N2FNamdqQ2dkeHBlL1dnSndvSjhFUmJrZy90N0pBRmd3ZWNSQlBzclhLeTlTdExUWXRqa0R3SFlKRDJINDZvMmVvTUoyL1lleDVLNUx3Qmc4ZWJVeHpIMmxTOXhJZWNhTHVaY3g4K2Z2OVRnZTFNWFJDSUJLdlZHeVUwUGRKUDRMNU1lRDhBQ0FCZysvaGtvL1FOcXF6UWJJUEVSTnlLWGE1Vm9BNlU0M0xnVVdWZmJxTGc0QkFZSDQvcTFheUZKU1VsZE1qTXo5N3ZwZXJ0Z04wZmo4WVIydTJtQlNGUitNK2JTTGZqM2dhSW9pQ1hTVWwxbHVUOEE4QVZDSDRjSUxRbG9SdEpMVGs1K2tCQXlSU1RrNC9QWlR5UEFSOTRnS1VhajFlR1JTUjlETGhVam9sVUFBS0RQUGZFQXgyTDcvaE5JakFsM2t2UlVtZ3JzMkg4Q1UwWS9DSXVGc1pjRGdFNW54UEFwbjlhYWcyVTRsMnNaTmFRSEhwMzBNVEpQWDhhS0wxOXVnTVRvS09sTkF3RDBmZkp0TFB0OEtqaHdlR2pjZS9ZMnk5YnRRUHZvTUlRRmVnTWNDejVOSVRJOEFEc09uRVJjMjFBWURNYWJrdktxWUxNK2JTRzkyNFdrcEtRaGhKRFlOdEh0OE5BVHcydXBHWjA4NGtqTjh0b2dEVktKY2cwbk16U1BGTm1wVzNmOC91dEtFRUs2QS9pM2tWNWsxUUhONTlsSlQrd2hVOStlNWJTZ09TR1N5bFJWcE1lamVYSmpkVlVyZDMxdUZwR1JrWEpDeUk4QU1HbmsvWWlOQ0dyd0E5MVRLc0xteFcrQWIvT1Q2L0xJNitpU0hJWFRGL0t3OStnWnZESitJTUN4SUlUQVpEVGh5UEh6YUIzaWg4SmlGV1o4OUROTVpndStYcm9KVHd6b0NoK2xIQ3UrbUZwcmpnZWZlczlwUFNXcWNxemJjaGdyTis1RHI4N3RFZVN2d1BnWlgyTmduelFNNmRjUjRTRis5clk2dlJGZkxOa0VobVd4OFo4anVLOXJBbndVTXZ0NDkzV054eWZmcmNQT2c2ZnNaSDNxL0JVc1hic0RTK2UrQUtQUmlEKzJIY1gzdi82RDVMalcyTERvVlN4WnV4UERudjhVOTNXTlIvOTdVNUFVMnhvaUlmK0c3cjJBendQSGNhSWI2dHlFK00rU0hrVlJyd0RBa05GandNS2R0R1Zqc3ByYmJpN2IzaHhCdW1yZkhGSmtZRWlvdFp5UWxLU2twQTZ3UnFJZ0xNdGFBRlN5TEtzeEdBeEZGeTllTk9MV3c1NXBtYVo1bmxYSExhUjNkMElzbG1xcmpnbk5kL1NVRG0ydU9XVXkyVFFBQVFudHdqQnljTGRHU3pEOEdoRlQxQm90cHIzM0U0WVA3QXAvYnl2QmRPL1FEajFIeklaRUpNUUgwNGJqY09aNWVIdEpzZXFybC9ETCtqMFlPMzArR0paRnZ6SHZnZ0NnS0FLRzVXQTJNN0F3REVaTW5ZY0J2Vkt3NStoWkhEK1RpMTZkWTdIZzdhY1IzY2JxdlRPZ1Z3cCsrbTBYeGt5YkQ2V1hGRWt4NFpqK3pDRDhzZTBvS2lwMVdEUC9aWHkvYWp1KytXVUxMQllHOTQ5NUZ4UkZRTk0wR0lZQnkzSFl0RE1kMTR2S0VCVWVnTW1qN2dkRk9QUWIvUzZpMndUaHZWY2VSMXE4MWQ3a3RXY0hZK1NncmxpNWNUOWUvM1E1UHA0eDBsN1hXT2dOSmdBdzMxRG5Kc1IvMGptOUt2cUNwMUtKaGI5dnRJdEp0VW5IQmNnTk9JeTdMR3NZU2Q2b2M3cTdkcHZYL1ladlB2bll6YWhXY0J6SEF2aUxaZGt2V1pZOW5KV1ZwYXF6UTlOQUNXc1VGbEFVeFpkNktqc0RWbGVGTm0wVDlxTkZ2WG4zZ1dXUmZUNnJDd2VXQndBVm1ySkRyRFd6T2dDOENhRFFmZWZHbzMzNzl2NThQaitQcGluQlR4OVBSbXhrY1AyZDZrQ1h4MlpqejhvM01mT3pWWmp6OGpEd2FOY3hNNnZzQkZ6dHY3TWNCNHVGQVVVUlVCUUZ5dFptNWNiOUVBbjU2TjJsUGVSU3NjdHhqU1l6RG1SY2dMYlNnSUc5VTJDMk1PRFJsTXQ1ekJiR3JtSWxoSUFRZ0VmVElBUjJLODFyaFdVSTluY2Zhb3hsMlJ1T3lzSUI2RHBzTm93bVMybDZlcnBQdlIyYUVmOUpTWSttNlg0QWtOSzFtODFkd0dZODRvWmhuR1NvT3F3bWE3c1YxTlgyOWtpUkllSGhVUGo0Z0tabzhQbDg4QVI4VUJRRmxtRmhNaGxoME9sUVVWRkJNUlpMZjVxbSs5TTB6YVdrcEN6UTZYUnZuajE3dGptTlNYeXJEbWlhWjlmNzh3VEN5bHRGZUdrcGlZcXlNclVwT3llM3NxNnkrakJpMkpEd3dFQi82WGMvL254V3E2MXNFdGVRdEpSRVJldndNUG5xM3piazFxeDdiT2pBVnBkejhzcVBwaCsvRlM4blRRZUtna0FrMGhvTk9xdGZKbzh2WTAzR3F0OVlNSnFZOUhnODNqaENpS0JiYWpSaUl3TnhzOFlaQjFhL0JRRDRjUHJqdGhMWDQxR3VIVzN0ZFFJKzVWQnZiZlBFZ000T3JWeVBLeFRRdUxkVE8zc2JQcS9LNkxYMlBId2VBWi9uN25GdkhUL1kzOHZ0WEFCcy93MXY3SjZaVEJZWVRSWUFhUEQvbytiQ2Y1TDBiSmtTa05DcHMvTlh5TlZEVUk1bGJnbXkrdCs2Zk84YUowVnlMZzFyNnBRaTNVaDhNVWtwK0dIOVJ2ZHJBTUJhTERpNGV4ZlcvdndUcmx6T0lXYXo2VG14V0R3aEtTbHBYR1ptNXE5b0hoOC9PK2tSaXJici9mbDgvaTBMbGoxbTFMRDJwOCtjSy81bTBkS3pkWlhWaGJDd1lFbUh0S1NRUzlrNXBVMUZlQUFRRzl0VzJTRWxLY2dWNmZYbzFqbE1MQkhsdXlPOU51R3RQTnFFaDkxVTJQM3NuTHlLeGhCL1E4RVhpaXVyU0krbWVCSUxuRWd2dlFtbm9pbUtlZ0VBUmcyK3Awa01NMXJRY0pScjdUK2Q4dHU1RHVBL1NucXdPc0FpS2o2aGxrOWV3NjBtNnlLZDJvUFdxK1owNk5aUUtkSzk2cE5yb09XcFE2bWpGTW5qb1V2dlB1alN1dytNZWowV2ZUWVh1Ly8rUzJDeFdKWWxKeWVQVUtsVWp6UkQ1Z2E3VHg1RjAzWjlEazhnMGpmeFBNMEdvVWhJalh0eWVBeVB4eVBSYlNOOXZ2cnN2ZTcxOXdLbXZQekducXBqc1ZoRWQrL2F5YmRtRzE5dmJ3a0E5THV2WjRDck1YeTl2U1d1NnY3ZXRxc2dLU0ZXMmV2ZWJ1RU52aEFYMkxGemIwNXprSjVBSUxEblY2Tm95bEdQVitzZTNBeVNrNU9UQVFRRSt5dVFHaHZXUW5xM0dOY0tyTzh5SE1mVmpxUjlpL0dmSTcyRWhBUS9Rb2hTcmxCQTRxV3doLzl5aEh0THpObzAwekNyU1RmbGFLd1VXWnNnWFkzYmxGSWtYeVRDNU5mZndKRFJZekRuNWFrb3pML1dYNkZRYkpmTDVYMVBuRGpSbEE5QmU1d2lZc3VvQUFBQ2dlQ09JRDJhcHNtRXNhT2lQVDFsWWdBNGREajkydTc5QjkzR0NoMDZxSC9yaURiaHlrdlpPV1dPNVo1eU9YOWcvMzVSN3ZxNXF3dHZGZW9WM2lyVXEyYjUzOXQyMmRmZ1NLNVZhQnNWSVpzeWFWelNndTkreWp4ejlyeTJaajBBTkpTOGJ3UTh2dEJ1TUVVb1d1QlFKV3ZpcWU0RGdBN3hyZTNiR2Y5MkdFMFc4UG0wZlordkxoekp1bXk5TmdBNmd3a1NrY0JsTzViajhPWFAyekI1ZUc5WUdNWnRPNzNSakI2alBzQ1IxYk5kMWpjV1Z3dnNQL09jSmhud0p2Q2ZJejJhcGdNQlFLNzB0a3Q1YmttamxvclF4WDhXRnhJZmNYRmtQN3NwS2RJMUc5OEtLZEkvSkFTZkwxdU9ONStmakF1blQzV2hhWG8xZ0FGb0NxOVZLK3dQYkVKZ0p6MmE1amRMR3BMMnNkR2U1eTllMXBwTXBrYXZYNkZRQ0NxMVdvdkpZbUVCZ0ZBRTQwWVBqNHFLQ1BkWnRuTHRxWVQyc2NvT3FVbkJCWVhGbGR0MjdIYmFsL0tRZXZDZUh2MUUyNGcyNGNxYzNDdXFCZC85ZE1heHZxQ3d5T0NLbkVhUGVpeWlRMHBTa0t1NnJ6NTdyL3VSOU16OHBjdFcxNXVFVlNiemNQby9MeFlKS1FBUWlRVzhtblZHdlpHdHVzYm1BczNqMlZYQWhNRFJGcjZwczZDbUFVQ0g5cTBBN3NhaTJXV2R2NGF4cnk5Mktvc0k5Y1dxenlmYTZ4TGFobUR4KzJOZDloOHhiUkhPNVJUaXdJcFg3UmtUekJZR0t6Y2R3YWJkV2NqTkx3WExjZ2owOWNRSEx3MUYxdm1yMkhid0xENTRhUWdlZitVNzhCejJ0aTBzaTYzZnY0UU5PNDVqWUs5RXpKaTdHdHNYdndJQWVQMnpOZWljMkFaUDlPOVFleEVzaDE4MkhFQ1hoSEI4OXRNMnpIdnRjUVQ2ZXRacXhyRVdzQ3gzdy9lcUpuS3VGVnZINWJqelRUTGdUZUEvUjNxd1BWd2xNbW1OSU04dXBMaWJEa2QyWjB1Uk5adFNmQUhlV2ZnZFpqMDdBUmRQbjM0d09UbjU5WXlNakRtdVIydzA3UC96Q0tsKzQrY0poRTFPZWgxU2s1U2pSejRXdCs2UFRlZTM3OXpYYUdPSkp4NGQyQ2E4VlN1dkR6Nys0cGpPWUdDZUhmOWt1OGlJMXQ0Yk4yKzljT1JZWmxsNlpwWnEwb1RSL01FRDcyOGJFaHdvVzdIbTkyeWp3Y2plMHpuTmUrQ0RmU09sTXFuZ1dQcUo2eit2V0hPSllSaTNZa2RVUkxnMEtDaEF2R3ZQd2VMQ2dtSmRUdTRWbDN0Mk9ibFhWSVVGeFRwWGRUWHgvdHV2ZDNGVlB1N0o0ZTFybHEzLzQ2L3oyM2J1YVZKamtwcmcwWHk3Q1RzaGRMT1JIaUVrQmdBaVFyMXg0NEdJclAzMkxKdGVRMEtxTmg2NWtGdUlNOW41aUduakhHM3IyT2s4WENsUU9iVTNHTTJZL081eWNDeUhhZVA2SVQ0cUNCWUxpNnp6MXlBVzhmSFlBNm5RNmd4WXV2NEFBR0R6ZHkrQVpUbFFGRUhmOGZNQWNGaXdZaWNHOWtwd1d0L01aL3RqN090TEVPVG5pUjVwem9vQlFxeldtNTBTVytPcG9mZEFWVjRKVDVrSTNVZDlBckVMLzd0dUk1M2pnK3FOWmh6KzlUVjc2cUtHNHZURmZOdjg1R1NqT2pZRC9tdWtSd0QwQkFBZWorKzBuK2VTSUZ5Y3VKWGlHdXg3NTdyaWpwRWlDY0VyNzMrTXFVODhDcVBCOEZaeWN2S1A3akxDTnhKMjR4VkNxbitYTkUwM3VkSE04ZU1uMWZvaEF5eWQwMUlERzB0NllyR0lqb3BvNDExY1VscWhMaTgzdDQrTjltd2RIcWJZdUhucmhTcFZJc013M05mZkxUa3ovTkdId3p0M1NnMk5qbXJqWGE2dE1BUUZCY2pMTlZyanNoVnJUeDA2a2w1VzMxejM5dWdXbEJBZjQ1L1FQdFozNmZMVjU3ZHMyM205YldRYmFYQndvRk5VaS9UTXJDSUE2Tld6cXg4QUZCV1ZHRTZkT2VmU1lHRDJ1NThlY2p4dkV4N3FNZmJKeDlzdi9XWDFxWXZadVJXT2RaV1ZUV2VJNHc3RTRmc2xoSE8wK1hldGQ3dHhoQU5BV0lEaXhxVVhlN1FWcHZZWXRyclV1RENzM0hRRWJ6LzNrRlAxaW8ySGtCd1RnbjBaMmJiK0JQTi8yUTZqeVlMRmM1NjBaMjBROEdoMFNnZ0RBQmlOUm93YjBoa2NCL3k1S3d2Z0dOejM5QmZZL3VPTE50NnNpdkxpL05mSFM0eTUwNGRDSWhaZytpZHJjT3gwbnROYUdJWkY3NmMrczU5dlhEQUpBTEIzMlN2Mk1wM0JoTzVQZnVheXpMcitocjg0bUMwTU1zOWVBUUF6d3pBSEd0eXhtZkNmSWIzVTFGUSt5N0tmRWtKZUFDRUlqb2lxSnIwNmpVSnNxTFdINWlxQ1MrMENWMUtjcXowMGwyUEFOWm01TkpaQnc2WEl4aENrcTNLNVVvbG5YbnNEWDcwNWl5YUV6QVhRRkhuNjdLK1poRlRuVktOb3Vza3pLNWdzRnZia21YT0ZIVktUZ3R1RXQvSm9qSUZHOTY2ZGZQa0NQblhvYUhvQkFKdzhmVTd6M3NkZkhDa3BLWE9TU0gxOWxFS2R3V0RSNmZWbXFVd3FrTXFrQWdESXpza3JxNmlvdE5BMFRlcVM4Z0JnMGVKbDUvdmYzNmVpYjU4ZWJWNTdaVXJxNTE4dnl1eVlsdXpYcVdOS25RNW1KN0pPRmJnanZjcktTa3RBZ0svOUJVTW9GTklBSUJhSmFKbE00dlE4VUtsVXpaN2htcUljZjdWT2VvaW1mallKS0VJZzVGTTNzYWRYNVdiRXVSakRldjVZdjJSTW43c09VMGZkQzRYYyttNlNYNnpCdm94TGVIZktRQnZwV1gzejFtOC9nWGVuRElDQVYzdE41UlVHakp5eEJHOU83byswdUxEcWVldjV1L3pQbzFqOCswR0lSWHo4OGRWRWZQTEt3N1d1b3Z1WXo3SDF1K2Z0MHByT1lISWV4OVhZTmNzYWNROHY1QlJWdVN1Y2FXSTdnQnZDZjRMMElpTWpoUnpIYlNLRTlLWjVQRHcyWlNxNkRSeGNiY1JTNitIdVRwNUNEVEp6V2VVMHByWDhEcGNpWFZ4c2gzdDdJekJzRWE3bjVUMlJrSkR3K29rVEp5N1hidFVvT09oV2lKMzBDS2htc1RyWXMvOVFRWWZVcE9BZTNUb0hadWZrTmpqT1k0ZlU1QUM5VG0vWnUvZFFjVlZaU1VtWlNTS1IwTEh0b3VTUmJjSTlvNkxhS1AxOGZUd0E0SHBCa1hiYjlyMDVXcTNXM0xWTGg4Q0U5akdCU1lseGdXYVRtYjFlV0tRdExDNnVMQzR1MWFuVmFsTmhZYWtoT3llM01qbzZVbFpTVW1Zc0xTMHpiZHJ5VDM1dTN0V0s1TVQyUG9XRnhYYWpEMWQ3ZXdEdzVkdzUzZlY2bzlzWGhiYVJyV1VUeDQ5T3FGbisyQ01EMjlVc2N6ZEhVNEtBY3R3emROU1pOZW16aWVNNExRc29UQ2FUZlQrdDhZTTRaRkJ3azlVZ0pTWVk0VUhlV0xjdEUrT0dXSDN0ZnQxOEREM1RJdUd2OUxDM3pjdFhRV2N3SVQ0eXdLVWxxZHhEZ0RjblBZRHBjOWRoMlFlamE4OXYvOHM1blkvb240SVIvVlBRYmZROHR4YXFIaUlCOUFZanBCS2gwM2g5Sjh4M3ZDQzNaZGJyZHptMFM1eTZlSzNxOEZqRGV6VWY3bnJTQ3dvS2tzamw4bDBBMHNRZVVydzhmeUg4d2xxNVRoL2tTcXhEWFdUbVhOczRxOGtibENKSnpjTmJJRVc2VVltT2Y2OEZBQUFnQUVsRVFWUStPbUVpdnByMUJtaWFmZ2JBYXk2YU5BYjFtNmcxSVM1Znp0TVZGUmRYeE1XMDlSWHdlTmtOTWRpSWpvNlVCZmo3eWc0Y1BIcWxxdjJFcDBaRWhZWUdlM3A1ZW9vSkliQllMRnorOWNMeWJkdDNYMWFwTkVaL2YxL0owYU1acGVyeWN2T2hJK21sWG5JNVB5MDFTZGt1T2tJUkhCamdHUllhYk4vTDNMRHA3d3RYODYvcng0eDRORVlnRU5CLy92WFBwUjI3OWhXZE9uT3UzSjNrNWdpaFNFZ1JRcUEzR055R2VqcDUrcHpHa2N3YVlyMTVtOURVdjRjOEFJcTg2MldJREwzQmdDQTI2YWI3bUMvc1JjTWZUTUcwTWIyY3BLRGhEeVpqNGFyOUdETXdEU1lMZy9VN1R1Q0xHVU1kMnJBd202MWZFYThxeTdrTHBNV0dZTTJuWStIdDVZRXFjaU9BUzdKeittdGZMNHUrRTc4QkFLaktkVkRJSlhobDlMMlFTMFVvcjlCREt1WTdYZGZXYjUrMWQ5VVp6T2crOWt1WFpZMGx2WDJaMXZkaGxtVjNON3hYOCtHdUpyMkVoQVFQSG85M0RFQzBWS0hBakVWTElGVW83ZWFHcnRSNTF5OW5nMlVZaEVSYU40QVppd1U4VjVFTVNBTUl5cUc2b1ZKa1l3alNXdDRZTld2dEZvMHkxcWxSR2RlaEV5aWFCc3N3ZzNIenBHZUNmVitQWXdGQ0F3QUhscUNacEwyc1UrZUsrOXpiclhWYVdySnkvOEVqSmZXMTc5M2puaUNXWWJsdE8zZmJNN2hmenIybUZRcUZ2SXpNazRXWGMvSzBwODllS0sreUNIMTA2TUN3SHQwNmgvMjFkYnY5VlZkZFhtN2V0bU4zWVpWVnA3ZTNVaEFXRnVUaDdhVVVWSlY5c2VDSDQrT2VmS0xkME1IOW85dEd0dkg2OW9lZkcyVHhKcE5hclM5MWVyM2J2Yml3c0dDbi9VQWZiNlVRQUh5OWxhTEtzR0FuQ2JHeVVtOHBMUzFyVmhVbkI5WlJ1bk44YWpmcGZxTE5nQ0x4VEhZQklrUGRoOXFxRzlibDdWbnlQQ1FpZm8zeTZwUkNEM1NOeGxmTDkyREgwUXRRYVhRSTlmZENZdHNBWkYyNGJtOFQ2Q01GSWNERks4VklqUTF4TzJQMnRSSUlCZFpieEhHczdjVzhlcTdxdnh4Y3BSZmErdTFFQUVDM01mUHR4My9zUElrU2xSWkJ2bElYNDZDUlpYV2pRbWZDQVN2cG1SbUdXZC9nanMySXU1bjArRFJOL3drZ1d1RWZnR21MRmtNazhYREtwdURxNFg3MjZHR0lwRklFUlVhQlpSaDhPTzVKVEYrMEJBS2hWUld3L09QMzhmQ2tLYUJvQ2lLSmgzMk00M3Qyb1ZXN0dIajUrcmttamJ0UWl1U0p4RWpwM2hOSGQyNlBpWStQYjVPVmxaWHRaamtOZ1JrMjB1TTRzSVNBQmdDVzRTaWFhakszQ0NjY1BIU3NwTSs5M1ZwM1RFdnlyNC8wL1B5OGhlM2FSdm1lUFgraHBLaW8xSzVtM0xaOVYwSFdxZE9xeFBoWWhaK2ZqOGpQejhlK1g5WW1QTXpMWXJGd1hUcWx1UlV0akVZanMydlB3V0xIc3NMQ1l1UEhueTg0TVhMNDBEYmE4b29HazA1UWdMOFlBRFFhclZ0SmIvclV5YW11eWwycE56T1BueXo0NGFjVkZ4bzYvNDJBWlIxVGlUaHRGRFZwWUdKQ3lINk80MGFldkppUGdUMXFYV3JENENDcDFaYXFxdXNFUEJwRDcydVBkZitjUUtsYWg5RURVMjE5cXFWQnVZY0FuZUxEOE5NZlI1QWFFK1IyeWsrWDdNVExUMXJkSkl2S3l1R3JjSkdvdGtyeWNpSHBsYXAxOFBhU09MVVA5cFBqYXFFS0NWSCtUdVhkeHN4SFRiZ3FZeGdHRFRYZVBISXlGeGFHQllDRHR5aUdiNzI0YTBrdktTbnBZMEpJVDRuY0V5OTkreU1FWWc4bnd4WFVPR1FzWmh6WXNCN2xLaFdVUVNFNHNXOFBXSWFCdnJJUzZ4ZCtqY2pFSkNUMjdJVUxHZWs0ZGVnQXpoNDVoSkd2enNUVjgrY1FHaDJOM2V2V1l0Q3p6MEh1NjFkekNsdyttWVhqZTNaaXlLUXB0ZFpaMVU1VlZBaWhXQXlKVEg1SFNaSFJ5U2s0dW5NN2FKcnVET0JtU004SXUwTXl4OEMyeDhjd1poNmZ6MjhXSzhLQ3dpTEQ5WUlpclV3bUZkSTBYYWM2clV2SE5GK0twc2lXcmJ0cVJaU0lhTjFLZWlNTzVRQ2dVbXNNTlVrUHNGcUFMbDIyK2hLUHp5T1RKb3h1OStlV2YvTHk4cTQ1dVNWRVIwZks3dTNXSmJDeVVtZTJXQ3hjWEZ3N1g0dkZ3cDQ5ZTE3amJyNmErM1N1MUp0eE1kSHlaeWVNVHRUcjNhdEptd29jdzlpZlFSeEhIQ1hOSnAyYlpkbWRoQkRzVGM4Qk41WjE2N3BUenlqV1A2NUlyMGJkWS9lMXg5SU54eUR6RUtKdnB3aGJlOGMyQkRQRzlzUlRiNjdCL3o3ZmlHY2U2WVRXUVFwVUdzdzRkdm9xd2dJVkNQU1JJYS9BU2s1YnZoNkhQM2FmZ2RIRVFLV3B4SmF2eDlXcjN2enRueE00bDFPTTE4YjFjcXFQQ3ZYR3VjdEY2TisxTFRidk80Y09jVlpKYysvaUdxck1jUXVkeXFydzduZi9vRXRpSzl6WEtiSldYVTNzT0d6ZEx1YzQ3czk2Rzk4aTNKV2tsNUNRMEp1aXFLbUVFRXo0K0hNSVBEekFPUHJrY1M3SWdlTGh4TzVkVUFZR29lUjZQalRGUmNnOWRSS2pacjJGeTFrbmNESHJPS0k3M3dPaFJJS2szdmZoOHNrc21NeG0vUEhkQWp3NmRScTBhaFU4dkx5d2NNYkxlSFRxTk94ZXV4cEpQWHVoZGZ0NGxCUmNoMEduQThOeElNVDZ3dWNZQ1owQTJMajRlNFRIeEtIcm9JZmRXazI2TFd1RUZOa2dnclFWTnNSWXg2ODZWVkVuQU10ZERkVkFhQUQ0QUFETHNrYktGbi9UWWpFS0FFbXp4ZC84OW9lZlR6ZEVoYmQrNDVhcnA4K2NVN3V5OU54LzhHanAvb05IbmNqRTIxc3BtUDNxUzUyT0hNdTh1bXpsV3BkR1BtKzlNUzNWVXM5ZVlyL2VQUU5qWTZKOU5ScXRZWG5ldWh6SHVrcHRwVGt1TnRxLzZyZFVvYTB3clZuMzU3a3l0Y2FjbHBLb0tDL1htczlmeks1d05XNU4wQlNoL1B5OGhWcHRwYVZkZEtRbkFLZzE1YzF1dldsaHpBNmt4emdTWFlQVzNWQmtaR1NjVGtsSk9WdFFxbTEzN013VnBNWGNRSVlGRzJsMEg3ZlFxWGpub3ZHMWpGeDhQTVhvMHpFQ1lRRmUxZW1JT0dmU0MvT1g0NWYzSHNOM2E0L2crUS9YbzFTamcxaklSOXN3SDh5YTBBdkh6MTFEMjFZK0VBdG9hSFVHL0xEdU1CS2lBdkRVbTZzeGY4WkFoUGg3WXZOWFkycVJYb1hPQklQSmpGODJaV0xoNjROaE1KckFzQ3cyN3oyTGkxZEwwYjlyTkZadnpjSkxJKy9CVHh1T0lTMG1DSWVYVG5JaVRUNE5VSVJBWGE2RGw2dzZCVjZsM29URHA2NmdmN2UyYnZjaUhYSG9wUFVka2FLb2ZZMi80YzJEdTVIMGFKcW1sd0xBZmFQSHdiOU5SQTEvUEtBbUExUVpkTEFjQzYxYUJTcjNNbmdDQVFJaklwRno2aFFxMUdwazd0aU9NNGNPUXE4dHg1SzNaa0ttVUVCZFVvS0lwRlNjT3JBZkZXbzFDdlB5WURhWjRSVVFpTFFIK21QSjdOY3hiTm9NR3lFcWJCa2RnSDIvLzRZL3YxOElxWmNDTW9VU1VvVVhybDI0QUtOZUR3dGpnY3hMWWEzejhrSkE2emExTHJBbUdYR3M2OVFsZFpOWlk2Ukk5K1A2aGxyTnFRa2h0UmZhT05oejVuRWM3QTlieG13V3VtN2VOR2pNbnRXRlN6a05maEEvUE9DQk1FSVI3RHQweEswZm9FZ2s1QldYVkxnMTRmYjBsUEY2OWJpblZXVkZwV25kaHMyMUpNeXIrZGNOTDd3eWN3OU4wNFJRQkJhenhmNmxkdTZZNGgvZE50SjM1dHNmTnNndml1UEF2VHJ0aFRRK2owY0JnTkZvdEJ6TnlHek9yQm9BQU1aaXNXK09jUnlhamZTczQzTUxDQ0ZmcnZ6ck9OTGFCZGJmb1FiaUkveHdiTm1rK3V0c1pEQm5VaCtuYzFkdEFwUWVtRDNoWHBkanJ0NmFoWlRvUUpScEt2SHlaNXZSdTBNYnZEVGlIcXphZWhKUHYvTWJ2cHorRU1JRHZhRFZtY0NqS2Z1WXB5NFZJTmhQamkrbjk4ZkVPYitqU0ZXSnlCQWxEbWJsSVNyVUd4SEJYaENMZU5pODl4elVXZ044UE1YV0YyY24waU1ZL2tBQ0JyMzBzelV5aXcwc3g2RnJZaGlTbzExYm5kWkVoOWdnYk41L0FRekRkQWV3dDk0T3R3QjNIZWtsSnljL1J3Z0o5bXZWR2oxSGpuYTVHVlJUTUtvNmYzRENaUHorNVZ6MEhUc2Vhei85RUJNK25ZZERHOWZqMk5hLzhOcnl0ZGk3YmpYUy8vNEx2VVk4aVVxMUNrS3BCK0s2ZFllbXBBUXN3eURuOUVuYy85UjRzQndRMENZU285OTZEMFpkSmNyTFZKQjdWNGM5MDZySzBQbWhRZWc5WWhTMEtoVzBxaktzbWZzUlpON2VVSmVVNE9yRkMxQVhGU0huMUVsOCtPZmZBSUFyNTg4aWErOGVHeUY2UWFaUVFPa2ZBTytnWUZ5N2VBSEwzbjhIcnk3KzJmSHF3RmdzdUhMdUxGckhWUWZiMEphVlFTaVdRQ2h5VG1Ec1Z2WHB4aHkwcXIzSXd4NDRvMWJjeDBhaW12Ull4bERsd1dBeW1XNTdwdVhHb3ZlOVhmMlRFdU1DVDJTZEtieDhPYzlscEJTYXBvbFlKQkxvZERxM0NYS0hEUjNZV2lRVzhkYXMyM0JXcnplNGRVTmdHSVpEalZxNVhDNHk2QTBXalViYklOVXd5M0hjcjZ2WG4vSHdFUE10Wm9iTk9uMU9jeXY4OUN4bW8vMmxobU9kSkwwbXR5VFY2WFJMUER3OFp1ODRldG5uek9WQ3hMUnUwcGpXVFE2ZHdZVHV5V0VZLys3dnVLOWpHMHg2dEFNQUZzUDZ4c0pUS29DQVQ5RDcyY1ZnT1E3RDdvdERsZnEwVS9zZy9QVFdFSGpKUkZnMGF5QVVjbkdOK0owczNweHdMNlo4c2dsZEUwTkJpR3Z5ZW5sa1o3dzhzclBMT3JoSllWUVRmVHUxd2ViOUYwQlIxR0FBSHpUaThwc05keHZwVVlTUTJRQncvek9Ubkl4V0hGRkxzV2Y3RXh3VEM3UFJDSkZjamdlZmZRNC96WDROZm1IaDZEeDRLQ2lCQUpuYnQ0R2lhY2g5L0JBVUZZMkN5OWxZOS9rbkVNdWtZQmtHSnFNSjF5OW5RK0xwaGR6VEo1RjYvNE1nQUk3K3ZSbUJFUkYydjhCeXRRbytnY0VReTcwZ2xudkJyMVZyTUF5RGV3WU50VXRPQlplenNYaldxM2FpRkhySUlGTjZvMEpWaG9MY0hGU29WZkFMRFVQLzhSTlJibE90TXB6elBseFpZUUVXdnowTGZVYytpYTZEaGdBQVZzMmJpNmlrRkhRZk1oU3VxTTZWeEZlWG1wTW5zait6YnBiMDdCSVJ5ekQySU5NV2s5RjFCczBiaEZBa3BIeVZTcmZSUGdRQ0lSVVNGQ2lxcjZ3S1YvT3YyMVd2TkUyVElZUDdoL2JvMnFsVllXRnh4YktWYTl6R3dnd0xDeFpUTkFXVlN1TXlRMzFpZkt4bmZQdllnQ3RYOHpXdTl2d0VQQjdsenMyQ3grY1JwY0pMVWxKYTJpaEg0SVpFaVdscW1Fd20rL2ZMTXF4amNQRjZyV2tiaTNQbnptbFRVbExlQnZEVnZCVUg4ZTFyRDlYYjUzWmk5bmlyQVV0cXV3RElQWVFBcWwwRjd1OXNWYXpzKytHcDZnNE9rcGVYVkFCd0xMemxJbGpkRzV5ZmhSSEJudGcwYjNpdGZrMk5qckZCRUFsbzZJMldEcW1wcVlISGpoMjdYbit2NXNWZFJYcEpTVWtQQXZEMkRXdUZOcWtkclNUZ1JvUnhVdkhaL21nS0N5QlZLQ0gzOVlQYzF3OFJLV2s0dVhNSG5wMy9MZmFzV1ltUTZCaDRCNGZnME9ZTjZEVmlOSHpEd3pIaXJUblk4Y3RQMEJRWHd6YzhISXpaQW9sQ2lhTmJOdVA2NVd6MGYyWXl0Q3FWTmFPRGJaNEtsUXBuRHV6SDZZUDdJVlVvSVZNcVVhRlM0L1NoQTFEbTVVRHFwVURKdGF1UUtwUmdiRmtRbEVGQjZESjRxTlA2QzNNdVk4TzNDNkF1S29URlpNYVp3NGZzcWxGUFAxOG9nb0x4N0tmejhPUE1HWWk5cHh2eUwxMUMxdDdkS0w1NkJhY083cmVyVnFXMlB2SGR1a01zOFhCOXIxdzQ5VldwUGtVZUh0QlhWTnhzVkh6N2c5MHE2VmxoTnB1YWxQU1M0dU84UmcxL0pNNWRmV1JFdVBlTWFjOTcxMWRXaFNrdnY3R0hVQVJkT3FiNTlPdlRzNVczdDBKeU9TZFA5ZTJQeSt6U1dWeE10TnpIUnlIVTZReU1YcTlueEdJeDNiZFB6ekFBT0h2K1lpMUpUeUtSME1PR0Rvcm1XSTc3ZGUwZlRvN3paU3ExQVFDZUdmOWtkUGJsdkZvR0t4Uk5rZWlvQ0tWUUtLQ3pjNjQ0alYxWHRvVEp6NHhKY2xmWG5EQWI5ZllmSE1kYUhFbjZtb3ZtTjQyaW9xSWZmSDE5WHoxNk9qOTQ0NTV6R05ETnJZM1J2d1p5Q2I5WmlhazVJUlpTNkpvWWluK081RkFNdzl3UFlNbnRYdE5kUlhxRWtDRUFrSERmL2RWcXpYb2tGVWRjUG5rQ1Y4K2VSc24xZkZ3OGNnZ1pXN2Rnek1lZjQrVGVYVGoyMXlhTW43Y0FMR1BCZ21lZlJtTHZ2dkR5RHdCUEtNVHB2WHNnbHNsUmZPVUsrb3kydm5tTmZ1OFRiRnZ5UFl3bUl5clVOdEt6elZPaFZxSC9wQ2tJaW9oQWhVcUYwdng4QUJ3cXRlVW91cEtMU3JVYVJYbTU4QWtKQmNzQkhNdUNNWnZCdDdsTlZDMmVKeFpEN3V1SEsrZk93bXd5NHNDRzMxRmVXb0xyMlpmdzNxWi9ZTlRwNEIwU2htay9MSU5XVlliVmN6L0N4RSsvZ0c5b0dDclZLbFNvMUtoUXExQ2hWcUV3THhjeGxudkF1TGszVm44K1YvdUFISXc2SFFnaE41c0N5RTU2REdOeGtQUk1FckFzbWlwNytvVUxsN1RMVnF3OTFTU0R3WnF0WWVUalE5dEpaVkpCaGJiQ3RIN0Rsdk0xTXl1RWg0ZktIdWpieTJuUGsyVllIRHFjZmpYenhLbGFwQmNTRkNDbWFZb2NPcEorTlRmM2lwTjZkTWZ1ZllVUmJWcDV0UWx2cFl5S2FPUFNGY0pzTVZ0T25qcGJ1SDdqWDA3N2dCczIvWDFEN2dkMVdaL2VGRmdXSnFQQi9ySmtzVmdjOS9HYWhmU3VYcjJxOS9mM0g4ZHgzRjhmTGQxUEVxUDhFT3JYMUZtTVd1Q0l0SmhBL0hNa0J3QjZvSVgwbWhhRWtQc0FJTEpqNTFxcVRSZUNTaTI1NWZUZTNlZ3dhQ2kyZlBzMWt1N3ZqMUh2ZndxVHdZZzlLNWRqMUh1ZlFDU1RBd0M2RGh1TzVXL1B3ck1MRnVHdlJRc1JITjBPTW04ZjVHUmw0dVMrUGZDUXkyRTJHaEhXUGg2bjl1MkJ1ckFRWi9idnhmbWpoOUJseUdQUXFsUlFCZ1ZER1J3S1pYQW9KRjRLZUhncDBHZk1lTHVoeWI2MXExQ2Nsd3NXUUVGT05oYS9PZzJNeFF5SlhBNnBseEpTTHdXOGcwUHc0SVJuVVpDVGpZRFdFZWd5ZUNoS3J1Ymh4OWVtb2J5c0RGOU9Hb2VCejcySWhKNjk4UE03czlEdGtjZXc1N2ZWNEFrRWtIcFZTM2lLZ0FCMEhmb29DS0hBdW5sSmNMcGZEZzFNT2owNDY3MitXZElyQVZBSndJTmxXUlBMTWthS29vVWNXSjdCb0pPSUpOSUdaUkdvRDJWcWpia3AxWGcwVFpPTDJUbGwyVGw1bW4zN0RwVzRVam51M251Z01QdHlYcm1BejZNb0hrVXhab2E5ZWpWZlY2Yld1RFRMUDM4eHUrS2REK2NkdFZnc3RmVHplcjJCK2VxYkgwODNabzJWT3IxRnJTazNPT2JXYXd5NjNkTXhwRUtuYTNMM0JZUEpJT0k0bGc4QVZkKzVyVW9Qb05uVVlNZU9IZnM3T1RuNUs1M0I4c0pyWCsvQTRsbjl3VzlrMW9ER3dNS3cyTEQzSWdaM2p3SkYzWkN2aEIzSHpoWWdMRUFPWHk5Si9ZMy9KWWhyYlEwR1FGRlUybTFlQ29DN2lQUVNFaEw4QUxRU1NXVlF0bXJ0ZW91MWRuUXRPeG1xcnVlak9PY3lIcDMxTm43LzZIMVl6Q2JzK09rSFJIYnNqSWRlbklhckY4NUJWVlFJbWRJYk1tOGZESjcyS2pLM2JrSHB0YXRvMjZrTGpEb2R1ZzRiQVdObEpmYXRXUWx3SEhnQ0FYZ0NBZlFWV2xnc0ZxdXVsUUNWYWhVMnpwOEhMMzkvZUNpVXNCaU5vQ2dLWncvdGg0ZU5qTlJGaGZEdzhnTEhBZjV0SXZIcXF0K1J0ZU1mSE5uMEJ3Wk1maEVWYWhVWXN4a3NnT0lyVnhCelQzZHdBTlRGeGZEMDhZT0hVb25SNzN5SXBiTmVCVGhneU12L1EwQ3IxbWpmL1RxMFpXV28wS2hRcVZaRHF5cERZVzRPWXJ0MkIyZTdRZFh1ak1UMS9YSzRqM3Fkbll1YXdxM2dJb0JFQUdBc0ZqVWxvUDBCb0xLeTNLdXBTSytwd1RBTVY1OER0MVpiYVdsc2lDK2RUdGRrZ2JhM2JOdDVmY3UyblRkTUlyUGYrZVJvVTYzRkVVWjloZDBLaW1WWVJ5bnZhblBNNTRqaTR1SlgvZno4K3AzSktXMzMxcUk5ZUhkaWQ5d2tIN21GMldMQjN1Tlg4Yy9SWEh3MHVRY2VlR2t0bEhMckZqSExjdEJVR3FGd2NBdG9FK1NKejZmMmNqbldqdlJjYUhWbXZEMytIcmZ6cFk3OUdYNEs5NlJZcE5MaDJKSW5iL0JxR28rb0VFL3dhQUlMdzhYQWFxSFc3UDZmZGVHdUliMnE1TEJTVzNKWVYxS0pXd21HQTdZdCtnWWRoandHRGhRR1RYOGRTNlpPeGtOVHArSEt5U3hvUzB2ZzA2bzFNclpzUXIrSnoySEgwaDh4NmZ1ZmtKMXhESVAvOXpxT3JQOE5ubjcra1BzSEFBQWUvdDhiOXZsTWVoMU83OW1GSHFQR2dnQXdtNHl3bUV5NC85bm5vU3ZYb0ZLdFFuYjZNUkNLd29rZDIxQ3B0cEpSaFVwbHN6N2xiUHZRSEhhdC9BV0RYbndaaEtZUjNDNFdBcEVJRm9zRitSZlBJeUFpRWl3SGFFcEs0T25uQnhaQVVIUTdQRE52QVdUZTNqaTFaeGUyTHZrQlVvVVNVb1hDTHVYNWhMWkNhR3ljNjFpa0xod0dhOTdEa2dKclZpR080NXBDSFhVQjFhU240UXVFL2dCZzBGVjZBV2lLOUVVdCtCZEJWNkZWVkIwekZwTmpiTkhjNXA3NzZ0V3Jlb1ZDTVlUSDQrMzc2MkNPVWlFVDRwWGhhVGZvdEY0M3hBSUtuenpmSFVzM25VYWwzZ2lLQU9zL0dnUUEySFA4R3ZZZXY0YlhSbmQwNm5QcVVqR21mckhUN1poOVgxaGRxMnpyRjQvWWp6ZCsrakJvRnl6T3NCdzZQcjM4bHU0UkNuZ0VvWDV5WEw2dTRjWEh4MGRrWldXZHZXV1R1OEJkUTNvTXc0aDVQQjZFMGhySllXdEZHWEY5MVA2Kyt4SFpxUXRZQUhrblR5QW9KZzYrYlNKUnFkSGc3TjVkU0JrMEZMdC9YZ3loVEE3djBERGtuRGlCRGtNZUF3QlVxdFVJaUlwMnFWTFZxbFdRZUhuWjEwUUpCSGhqNDFZNEpCS0F5V2dFeGVOaDhDdXZPdlhQUG5ZRTYrWitoTUV2ejhDSjdkdWdDQXhFY0V3Y1ZyLzNGcUk3ZDBWQ243N0lQcEVKVDE5L2VDaTl3WUtEcXFnUW5uNys5cld3NEVBTEJJaE02d2hsY0FncVZXVldVbFdyVVh3bEQ0ZitXSWMzLzl4V3QwclQ3VDBFU3E1YXVZNFFrdU5taU1iQUhtUFNZamFwQWF1Tmc5R2c4MlJaRmxRVDdldTE0UGFEWlZrWWRCVjI0eUNMMmVob3JabDFLOWFRbFpWMU5qazVlUUNBZjFac1BTZFd5SVI0ZW9CYkc2Y2J4ckZ6UmZEMUVtTnMvNWpxUW83RnNGbWJvTklhSVJMUUdEWnpJd0JBSmhIZ2g5ZnVRMXhyQmJiT3MxcGNYeW5TNG9PZmorS1R5ZDNnWVFzU3piQWNaaXpZaTRtRDR4RVY2bVVmMDNGOHh5QWMxZVZjN2JhM0FLMkQ1TGg4WFFNZWo5Y1dRQXZwTlFVSUlVWUFZQm5HTHJYVUhWZXloZ2x2NTN1c25pY2NoNUQ0UklURUo0TGxPSVFtSmlNc0tRVUF3ZWd2Rm9MaGdDN0RSa0lrazlzTlUweEdvNU9oaWlNcVZEYkhkQ2NIZWVKa1Fzd0JxQ2dyUllWR0JZbmMwMjV5ZXY3SVFZaGtNaFJmdTRKL0ZpL0M2SS9uZ2VHQTZLNDljSExITnJUdjNSZUgvL2dkQ1gzNjJjY3Z5NytHa0JpcjVNWXlGbnozNGlROE1Yc093dHJISThqVDAyRU5nRW12eC9IdFd3R0tza2FMY1hWZmF4NDUvMEZobnZXbG5PTzRNeTY2TnhaWFlIVktscklzWTJRWVZrZlRsSVRqV0Y2bFZxV1FlWHIvSzJMM3RlRG1ZZEJwWmF4OVA0OHhNTlZ1S2pvNHZQdzBOekl5TWc2a3BLUThEbURkZ3Q5TzBPQTRqQnNRNi9ZbDhFWlFVRnFCLzMyOUY2K09Ta1hmRHRZSVJ1QllsR2owMlA3RkVLZTJ2VjljVjR1UVFuMDlFTnRLZ1dWYnptRGlZS3ZQN1ZlcmowTWtvQkVaTEhkSllBT20xeFBiK1ZhVFhxRFZXSWdRRW4xTEozYUJ1NGIwZUR4ZUtjZHgwR25VVHVUaktrSlh2ZGFjamdSSlNJMmRMc0MvWFF3SVlKZW1CczZZNlhUdU9JREFRNHAyM1h2VklrVEgrV0o2OWtaT1pnWVdQZmNNRE5weUNLVlNDRVJpNk5ScWpKMjNBQ2YrMlFxZFJvM2xNLzhIQUxDWVRkQ3AxVGgvK0FCeVR4N0hnSmYvWjNkdEtMdWVqL2E5KzRJRmNQYmdmZ2dsSGdoMm9iNGtBUFNWbFJCSVBPd0VTYnZLSm9FYUx3azE3bVBPeVJOVjkrbTR5ODZOQXdjZ0UwQTNBTENZREVXMFdCSU9BRnFOeXIrRjlPNGVhRFVxdTJlNHhXSjJOQ3k2Z0laNFBUY2gwdFBUTnlRbEpUMU5VZFQzQzlabDhZcFVPdnh2UkxKTDllQ040S0hPWVFqeWx1QzNYZG00THpYWUh2MUVxek5qMkt6TnRUdllDTWxrWVRINHRVM1dJcHY3MWU5N3JPRnRpMVI2ZUh1SzBILzZId0NBOEFBWnZubWxwMzJJalI4OTVGNjkrY3lhVzA1NjNuS3I1VG5Mc3JjOUlzQmRRM3JIamgyN2tweWNiSzRvS2VFekRBTmlVNFhWK3RwclNDbzF6MnFxOCtxMVpLeHhVbE9LOUFvTmd5STB6TFUxcVEwQ0R4a0d2LzZXdmR4UXFZVyt2QndlQ2lVRVlqSHVlV0lVMGdZL0FwclBCMFZUSUJTTkkrdFc0N2NQM3NVRHowK0Z3RU5xSlM2TEJTVjV1VkFFaDREbE9CeGF0d2JKRHc0RUIySTNVbkdFaGJHQUVLc0tkc1hNR1JnLy83c0d1M2VBQUdhREhsZE9ud1NBOHZUMDlLWktFSGtFTnRJem00M0ZRaHZwR2ZTVkNvWmxLSnFpNzB5SHBSYll3YklzMFZWby9Lck96UWFqbzFYcG9kdXdKR1JtWnY2VW5KeXNJb1NzWExQemtyaXNYSTg1NHp0Q0tLQ2JaUHpFU0FXU285Smd0bGhzbHFJc1pCSStWcjNUMTZsZDc2a2JVQjJZbWtHUlNvOWozejlTYXp6WHNQWTc4TTNEb0NuWEVWTm95bHJmbVBSQVRRR1JMVDBTSWFSSi9XNXZCSGNONlFIZ0NDRi9NeGJ6UTduSE14Q1dYSjFCeGVtaDdUS1ljKzEwUStyOGE2QUZmTWhxcFFweXNTdDRvMUtraS9rQnEzUW9zSVgzWWprT2hNZURVQ1p6NnBXZGZoUXBBeDlHYksrK09QVDdHbVJ1MmdDV1phRUlEb0hVMXc5NXAwOGgvL3haREozMXJ0WDN6c1c3czhCREJwMUdnOEtjeTVCNis5aUp1VzczRG1KZmN0NXBxK1U4eDNGSFhGejJqZUlDZ0hJQWNwWmhES3lGS2FkNHRKempXSjY2dEREQTJ6ZW94YURsRG9kV1UrSlRwZHBrR0VzbHc1aXJuTklyQVRTRnh1Q0drSkdSOFVkU1VsSmZRc2lHN2VuNWloa0xEMkxlbEM1Tk12YmFuZGxnR0E3OU9vUllrN2ZhSkwyaE03ZlVibXlUd2l3TVkzVnhhSVJVbGpwaEhmeThxbmxGWFdIRWdXOEdvOHVrOWZDU1ZvZXhMVkxyY1d6UkVGZEROQXVFZlB0K2ZBdnBOU1U0anR0Q0NIbm84dUdEQ0VsS3NaWFdOTHkzRjlkaHpjbmhyN2tmSUhuSVk0anlxVWw2bkZPN28ydC9SZHFqVDlqSHRQK3Awa2ZVRE5sOGcxSmtUWUljOU5xYkVNbGtZTUVodnQrRENJcHBEN05CajhEb0dMQWNCdytsRW4yZWVRNUNtZHl0TlN0UElvRlhZREEyZlRrWGFZT0hPcXVGM1JxdlZGZmsybFNiQUE2N3VaUWJBUXRyWU5yK0FHQXc2cTVKZUZZSHlRcE5XV0FMNmQzNTBKU1YyRk1jbUkxR1IxZUtUS0JtRk5GYmk4ek16SDBwS1NtUEF2am5WSTZxeWRTQUo3UEwwQ1hPRDFlTHRmQlhpZ0NPeFp0amtqR2dTeWo2VHZzTFd6OTlBT1U2TXc2Y0tyTFBXVjVoaEZURWE5UWFCRHdLbXovdVp6L3ZNbm1EdmIrNzhsc0JYclVOR3IrT1pyY0VkNVU1bk1WaTJRa0Fsdzdzc2VjeVpzR0JzWDFZeHcvbi9EbTNld2YrbkRNYjIrZC9qci9uZlF4TndYVndISWNySjQ2ak9DOFhsZVVhYTF2N3VFQmxoUmJITi81ZVhjWlpQL2xuVG1QVmpKZkFzdFhqTXpYbXExcVhycUljT3EzR3RpN3JPSXpESEZWak1sejFNY3NCQXFuTWZzd1RTZUFmRlkyUWhDVFFRaUVZQURML0FDVDBIMmkvWHZzOXFMR09RVE5tSXE1M1h5VGMvNURUK1BhUHc1cWMxZ1hnK05hL3FtNzliMDM4VmU2elRRR0x5VmdLbGpWWnYxK3pSS01xZGhrT3JBVjNCaXEwS2srejJTZ0RBSTVselNhanZrcTF5UUxZZXZ0V1ZnMmowWmdKQUJZTFc1MFM2Q1kvcDNQVWlHL3RoYXhMWllpeUdaOGNPVnVNNHhldFJxc013MkRVbkozd0VGTDJQcGV1YVJEb0xXbmNYSURyYzNmbHQraWpzNlZtSklRMGVmYU14dUt1a3ZTeXNyS3lVbEpTZGxTV0ZQYzZ0L01mUlBYczQxVHZWdlZJZ01EMkNSQjVla0o5N1NyMkxWcUFoRUZEa1pkNURIcTFHanExQ25xTkdrYXRGclJBZ0pDRUpIUWMrUlNNRlZxSWJaYVpWMDlrb0N3M0J4S0ZBaUpQTCtnMEd1U2ZPNE9BZHJHdTEyQVRtQTZ2V2dHTHlZUjdKejVmWGVoaXJReGp3Y1Y5dTlHdVorOWFMVzVJaXJRZGVJYUVvc3VJMFFCZ2Q2dHdhdUpHNGl1NGNCN2xSWVVBa0oyUmtkSFV6c3VsQURJQXBBTGdqQWJERmFGRUVnRUFtak11UWprQUFDQUFTVVJCVkxMaU1FK0ZiN09udkdsQjg2Q3N1S0JWMWJIWmJDeEE5Uy9zUElBYmloalQxREFhalpWQ29SQjZvd1VjeDk2MEphZTZ3Z1IxaFJIQjNpSnNPNWFQOGYyamtINitCRGtGV2lTMHRyb2IwSVREekZIeGVPUEhUS3lhMVFNS21RQi83TTlEbDFpZlJrdGtKbE9OeEJwdWtzemVTa212aXZRNGpuT2I0UGhXNGE0aVBScytCOUFyYS8xdmlPalJ1OVpUM2lYeGNZRElTNGxBTHlVdTdONkIrSUZEMFduTUJBREE1bmRuNHFHM1A0SkFZbzF3d0pwTTBKZXJzZTNUOTFGZVdBQkR1UVpMeDQ5RWgrR2pZYWlzUU02eHc4alBPZzYvdHRIWU51OWpHQ3NxUVBGNFNCNDZEQWtEaHpvUWxGWDlHVDlnQ0pZL053NGRuaGdGc2Fkem9nTEh0UktLeHFHVnl5RDNEMFJBZEF3QUR2cHlEYTZmUG1rTlk2WlFRdUtsQUU4b3ZDWEdPdWNPMkhPbXVqQS9heEw4RFN2cHdXalVGUWhGb2xCUWxNQnNOa3BWcFVXK0NtKy9XcGtIV3ZEdlJybW1UR0UyR1R3QmdPTllpMEZYNlJnYjlDODMzVzQ1TGw2OGFFeE9UbGFiR1hoVjZFMlFpVy91TVpseHNSU3g0WjdZbTFXSUVvMEJ5WkdlZUdMT1hudzRJUmxtaThXV3I0NUZ4M1pLRE9nY2hPODNuMGZYT0Y4Y1BsT0MvNzNWSFkweE9qRXpMSjZZczd0R3FiWC9zSGQyT2JXN2xjWXM2Z3ByaERtTzQyNTVKbythdU90SUx6MDkvYy9rNU9UTHhSZlB0VDd6OXlaRTkrdHZxM0V3MG5BQkF1RDZ5ZU80ZGp3VGozeTF5R2I4d2VGS3hsSFFJcEg5NTBFRUFraDgvRERvdzNrNHZQUUg2TlFxZEovMEltZ2VEeGFqQVJmMzdNUzlMMDVEWlBkZVlJeEdGRjA0aTRDWU9EQVdpNVBUL1BKSlkzSC9xN1BoSGQ0R1FmRkp5TnEwQVdsUGpISllqZlhmSGZNL3c3V1R4OEVYaW1EVzYzSG8xMlZRQklkQ29sQkNHUktHSGQ5OENhL2dFT2pVYW1qeXIrS2hOOTVHZUFkckRxd3FLZFVudkRYcWtpSnJrMlRkVWlUSE1zallhUFVEc2xnc1A3dTVwVGVMWEZpTkdoSUJzQWFEUGxjazhZZ0NBSFZaWVd1NXdydTB4Wkx6emdITHNrUlZsQjlSZFc0MkdLK2hldi91QW02enc3SUw1QUJJdWxaVWdYWmg4cHNhU0NLazBDODFBS1hsQmt3ZkZnT0prTUtYejZWQ0xLUXg0cjI5R05BNXlDNTFUUm9ZQ2FPWkJaOG0rUEw1RkhqTEdwZGhJY3pQQTcrOTFjMStQdlN0dlFESEl0QmJqRld6dXRZcXYxVzRlTlVhY0ljUWNzdDhNTjNocmlNOVdGOWZKZ0RZZHVqSGhXamRvNCtUOUFPNFYzTm1ydjBWUEpFSUIzOWNDTEdYQWdLSkJCU1BoNEp6cHlHU2UwSHM1UVdCeEFNRUFHTTI0OXcvVzlDNmF3OFFIZzltc3hsL3YvOFdJdSs5RDIxc2ZubTd2dmtDRnFNUkFlMFRRZE04c0N5SDdaOS9pQjZUcDZLeXRCUUNxZFhJSktaZmYrU2ZQQUdXQTFSWDg4QVRDaUR6czRZMDYvbjhTOWozL1RkSUdEUUVITXVoc3F3VXg5ZXRobWRRTVBUYWNyVHEwQW4zUHZjeXRNVkZXUDNTSlBpMWpiSDc1R1ZzK0EyYS9HdDRZTVlzYUlzS0laSjdnaThTWWYzc1Y5RmwxRmo0dDIxbmJWakxvclZ1Z3J4d1lDK01GUlhnT0M3enhJa1R6V2xpdmdGQUFnQmlNdW9MK0VKaEVFM3pQRmpHSWl3cHZOTEtQekQ4Y2pQTzNZSW1oS280UDlqQ21NV0ExUm5kWUxCTGVSeUFlanlwYnowNGpqdEpDRW5LenRlaVhhaTAvZzUxb0ZPMHdybUFZeEh1YnpWaVhEUDdIbnNaQUFob1FHQUxmaDBmN3RyeHZDNzg5dVk5VG4ycXp0MlYzeXFjdFpHZTJXek91R1dUdXNIZFNIckl5TWo0SnprNStWZXpYdi80dmdXZm8vdExNeHllNDI2c09RRjBtZlFpS291TG9GZXJZTkNvb2JxU0M1ckh4NGwxcTZGWHEySFFxUEIvOXM0N1Bxb3FlK0RmKzZaUGVrSWF2WGRDRWtBc2lCM0JMbUozMTk3N3F1dmFWdGZ1MnN2dXp5N3EyckVpS2twUmlrcEpwZmRPRWhLU1NUSjk1cjM3KzJPU2tBcEJnU1J3djUvUEl6TzN2ZlBlRytiTXVmZmNjL3FkTUo3TWN5OWsyZmZmZ0JCc1d2aGJKUFZQT015Mndqd0NIamViY3haRUlzT0VRcHoyK0xPUnJRQUNpbGNzWmNmcWxSaWFSaWpneHhZZmp3RjBHM1U0M1VZZEh0bFFQdk5IQXU0cXh0NzR0eHBwd2VLTW91Q2JMem55eXV2WnNQQTNnajRmZzhhZFN2N1huMkdQaTRRNFcvQy90eGwyeHRsWVkyTXhrSVQ4ZnBiOThDMm5QZmc0aHBUODh0b3JkTXNhd2JCVHo4SzFiUXZtbWszcERXakJvN1h4bG8vY0w2ZlV2bnY5RHp5ZXZXRXJNSmRJU2hLQ1BzODZSM1JjQm9DN3NxSkxURXhTcVRNNnBzMFh4aFc3eCsvek9sd1ZwVDNydlYvUHJ2K1JlVVFDamJjck5FM0xBUzVadXNuRktZZWx0clU0SFpvcWI0aWluWDZBcXFWTGwyN1pVL3Y5elVHcDlBQjBYYi9UYkRaUFdqOW5saWxsYUFiOVRwd1FxUkF0VDNNNmsxTndKdGZ0bWFWNGFRR3VMWnM1N2g4UE5XaFhWVmJLeXVuVFNNL0lvbk5HRnFXclZ6RHdsRE1aZXZhNVNGM250OWRmUVFaRG5QendVMnpKejJWN1FTNUhYbnN6NitmUG9lZVJZL0ZXVkdDTGlnYk4xR1RUZXIvangvSFZuVGN4K3NycnFOeTJsYVhmZklrUWdxRFB5N0xwMDFqODhmdWNjTWQ5VkZlVTQzVzVpTzZVUXZHcWxSU3ZXTTdSTjl4ZXA4aVdUUHVheEI2OVNlbzdnS3JTVWpibkxpTDd2SXZ3ZTl4NFhSVTFDcmRwMm9tbTk2WGhXbWpaaG5VVXJWZ0dVSldYbC9kV0t4N0ZuK1ViWUNUZ0RJVkNsYWFndjhocXRhY0RvclI0MDRDdXZRZmxxV25POW90aEdHSkgwY1lCMUh5RVFxRlFhVGdZcUhWRThnT2Z0cGx3dTBGS21TZUVZTVdtcWdOcUVSMk01SzZKQkZLU1V1YTJzU2pBUWF6MENnc0x0MlpsWlYwZzRMT0ZyNzFNWXQ4QkpQVHMzY3hVSHF6NGVncGJGdjJHUFM0ZVIxdzg5cHFqcW1nYndxVGhLdHFHSXk0ZVM0MHp5NXFaUHpKczRnVnNYakFmZTJJaW82KzdCWUNpd2dKK2YvVUZVZ1lPNFlqcmJxRjQyUkxtdmZ3c0p6N3dHS0ZBa0xVL3oyVENZOC9pcWF6QVhtUGxOU2EyYXpmaXUzWmovYnk1OUR4aURBTk9QclhPOHZTVTc2VFAwY2V4NHNkcEJMMWVvaEtUNk5TblA1dnpGaEhYdFJ2Q1lrRUhmQlhsNUg3NklmMVBpQ1RUemZ2eU0rSzdkdWYzOTk3R1cxRk9PQkRnczF1dXhSWWRneU0rZ1ZQKytWaGRCSnU2ZTlQTVlwNEEzQldSN3lzcDVYb2crS2NmMUo1eEE1OEJsd0w0UGU0TlpyTXRVZE9FTFJ3T09YZHMzZGczdlh1Zk5sOG5VRFJQYWRIbVhxRmdaSXVDWVJoQm43dTZ2bFUzRFdpU1JMYzlvT3Y2WXJQWjdGKzZzY3J1Y2dlSWoyN3o3V1VkbHJsTDYyS0p0d3RucFlOVzZRSGs1ZVZOeWM3T2Z0b0loKythK2RBL09PUFZkekhiN1BWYUNJU0FYaWVjVE1xd1RQeVZMZ0tWTHZ5VkxxcDNsRkM2Y2ptK2lncCtlZnBSQXBVdVFqNHYxcWhvdWgwK2hxSG5Yc1NxNmRPd3hTV3dZOVVLOGo5OGwrcmlJa1pkZFQzZFJoM091bGsva3ZQdW14eDd6ME1rRFJqSStsay9FWlBlbWJqdVBkaXk2SGZzY1Fub0xTUnM3WDc0R05iTS9vayt4NDhEVFNNY0NoR1Qzb1dVUVVNaUNqazJEcUZwL1Bqd2Zkamk0OGs4YWl6VEg3bWZwZE8rWnZDcFp6THYxWmN3OUREMnVIZ3F0bTVtMWN3Zk9PZWxONGhKVHNHOW80U3YvMzRMRjd6eFBuNjNtMEJsSlZMVEd0aDh6VzFWcUMxUDdqZXc5dTBnd01TQjJVejhHNUFOREFOMG43ZHFoVE1xZHJnUVFuaTlWYWs3UzR1cmtwTFQyb1c3dTJJWGxlVTdPcm1ySzdvQVNDbGx3T3RlRFVhdFAvMDYyc20rdk9Zb0xDejBaR2RuLzJCSXpwcVJ1NE5KUjZlM3RVZ2RFbC9RWUZaK0tZQU1oVUpUOXRUK1FIQlFLejJBM056Y2U3T3pzNDhJVkxyR2ZILzc5WXgvOFhWTWx0cGZiUklod1J3VlRWeXZhR3B6RU5RcW9zSVBKMk95MlJoeXpvWFVLc2lneDQzVWRRekE1NnJBR2hlUHY2S2M3a2VPcGZmeDR3ajcvY3g3OFdrMnpKbEZ2eE1ua0R4NEdJYUUyQjY5eUx6b01nd1o4YXEweHljMFRJRkV4RUxiTUdjMlBZNDhtdXFTSWd4cHNIckdEd1NxcTdIRnhPQnpWZUNyS01kWFhzNjViMzBZT1g5c1BBYUM3SXN1WSs1TC84YVoxSW5LN2R2b2NjUVk3UEh4VkplVk1YelNoVGlUSXpuMlBKV3VHaXRUWUkyT3FkbmszbFRETlkzZ0VubGhpWTZoVTU5K2xLMWJZOHZPemo0bU56ZDMxcjU3V3J2bFk3dmRQc3p2OTZPSFF0WEJnSGU5elI3VkI4QzFzNml2MVdieng4UW10RXVyNFZERTY2Nk0yYmxqZTExRS9WRFF2eVVVQ3RZR0RQY0M3N1NOWkh2Ris4QlpNL0pLbVRSR3JldjlFWDdNS2FIS0cwWkt1WGpwMHFYcjJsb2VPTWdpc3JSQU9CQUlUQURXdVl1MzgrT2ROeElPNjAwam5kRDA4Rlc2c01VbDFFVjJNYVRFN0l6Q0VoT0xJU1dCNmtvc01iSEU5ZXBEdDZQR3N1S2J6L25teHNzeDJSMmMrZHI3bEt4WVFzRW43Mk1BOGIzN2tqbzhPekp1bFF0cmRIU1Q2Q2VscTFleC9wZVpPTk02TS9yNjJ6QVErRnd1QnA1Mk5xTnZ1STFqNy8wWFkrKzZIMXRjSEFZU242dWk3clV6T1JsZlJRV3gzWHB3M0QwUEVmUjRzTVVsWUxJN1NCMmFTVlZKQ1FGL0FLK3JBbnRjUXBOb0s4MWRmLzJJTVBXanVIVEpHbGw3YjQvZTN3OXZ5SkFoMFptWm1XZGxaMmR2R0R4NDhEVlJVVkV4QUFHZmIzc29HQ2lwYVNaS2l6WVA4bnFyby9hM1BJbzk0L2Q1SFNYYk5nNlJTQTBnRkFydTlIczltMnFxSmZBQlVOYmlBTzJFSFR0MmZDK2wzTEZvVFNVcnRsUWYwQWdtQjhPaDZ6cVRmOXBhZXp1ZmI4dG5XWitEM3RJRFdMWnNtVHN6TTNPa0VHSkoxWlpOWFdmZWZUUEgvL3ZsbW5VczBlSjBYcThUeG1PUFQyeVVDeS95ang0TW9GbXNTSk9Ka3VWTG1mdjRBNlJsanVTNGZ6MUZYSTllQUJ6endPUDhkUGV0bU8wT0JweHhUbDEvUzFRMFJmbmZzMlhocnppVGtySEZKV0N4MjFuL3kwdzZqeHk5YTA4Z0VjVnJqWXV2azhIbmNrVThObVhFNnR4V2tJZkY3bURIaXFYRTkraEZkSG9rckdHa1h4ekZ5d29vWGJXaWJsMHdVRldGb2V0TS9mdk5PT0lUY01Rbk1PcUs2N0hZNjAvN05ycmVCaThncm12MzJwZjlXdjhVOW82K2Zmdkd4c1RFUEMrRXVBSWkwMk5DQ0g5NmVycHY3ZHJJc3BEUFU3M0dwR2wyeld5Sms5SXdsMnhaUHl5OVc5OUN1elBLdTcva1V1d2V2OTlyTDlxeWJsaGRRT2x3Mk8xelY5WFB0VGdiMkZjWk9mWXJXN2R1OVNVbkp6OEt2UFQ2ZDF0NC91citiUzFTaCtLTFgwdllYT3FIU05TbWo5dGFubG9PQ2FVSGtKK2Y3K3JmdjM5V2RIVDBNdGVHZFNtNXI3OUMxclczMEdUVGVyMHY5L2gra2RtWlhWNk91eFNrc05nNC9hMlBNU1FrRGh6QytKZmZ4aDRmMlk5VHE2QnNpWjA0K3Q2SE1hVGVRSkgxUEc0Y25wMWxySmsrRGIrcmdrQlZKU0d2aC9nZXZSbHh6VTBOcGh2OXJncG1QdlFQaEFCcmRDd0lpTy9SaTREWGc5bnV4Rk5XeXRhRnYyRnhPQmg1elUxMTUvSFhXS21EempxUGV2bWFXZnI1eC9ncnlobDgxcm40WFJYNFhCVUlxNlV1SDE5am12cXpDS0xUSXVzYlVzcmVyYm4zZTBOR1JzWUFrOGswUndpUlVuTU9nNGhWY0hGdWJ1Nk1tbVpYRWZIb2xPN3F5dVZSc2ZIRFRDWnp0Q0VOUzlHV3RjTlN1L1ZlNm5UR2VGbzRoV0kvVWFQd01nd2piQVBRZGNQbjhWUXRaZGVuWnhrUnA2VDl6cUJCZzlLdFZ1dlJKcFBweEhBNC9FUmhZZUVmMnRPcDYvcmJaclA1bjNPWFZYUmF1TnJGWWYzLzNFYjFRNFh0T3dNOC85VW1aSVMvMGF4WjBUWWNNa29QWVBYcTFXWFoyZGxQQU04YnV0N0FlN0s1eUNNTnl1dFZObFNRRVc4VWEzTmJBQkRFOW9vRW9XaGdMWm90RExuZzBpYnkxVnFSOWVXSzZkS1ZzZmMvQ2xJU2RGZXpkdm8wUWpYYkR1eHhjUXc0Y3hJRHpweFUxNzlXWWZvclhWaGo0eUxPTXZVdXdsL3B3cEhVQ1VlblpCeWRra21vdVNyWmdsTk5jL2ZBbVJKWjN4QkM5R3loeXg5RzB6UkhqY0tUd0UvVjFkVm5yRjI3TnRDbzJXUWdBZWdEaEQxVlZVdGlZdU9IQzVQbU5LUmhMZDZ5UGlPdFM4K2x6dWk0Nm4wdG42SjV2TjdxcUpJdDY0ZlZ6NGJ1YzFjV1loaWhtaVpiZ2RmWVQxOStHUmtaVVpxbUhRa2NvMm5hbVZMS0lVSkVQdmxtczlrRDNQNUh4aTBzTFBSa1ptYmVwV25hTy8vNmFBT2YvSDB3MGZaOWsyUHZZTVh0MTdubnZYVUVRaEloeElkNWVYbnRLdmpBSWFYMDZtT3lPeG81Y0RUYXRONXMvTXBHMWJ0VmtMc2FOR2RGTnJjZnJya3hqN3J2MFJxRktUQkh4OUpud3BrWTRjajN5T0R6TG1sV2NZZjkvc2g0Tmh0R2piTk9MVDVYQlhFOWU2UEw1aXc3MFVCQnRpU3JKYWJXNVljLzliUDNzTU1PU3dxSHc1L201dWJXUlFiUHo4L1B6OHJLdXFHaW91S2RqUnMzK2x2b0dnYitRK1NMckJzWTRXcTNxekFxT25hWXlXU09rdEl3RjIvZGtKR1UybmwxWElLSzBibS9xYXJjbVZoV3RHV2dSSm9BcEc3NHZPN0tRcU1tT3daUUFyekFQdDdpTW16WXNONW1zL2xzSWNTcFVzcGpoQkQxZlJROHdId3A1V3hkMTcvOE0rZkp6OCtmbkpXVmRWWnhSZkRNaHo3Y3lGT1g5dHhuV2RVUE5ueEJnenZlV3NmU1RSNkFkUzZYNjhhMmxxa3hoNkxTaXhoVUpxM1JQcmxHU21DUEFabWJLc2s5V2twN2JVVTJiV2R5T2pEaEFBU2REeC9USktxS0FJSmVML0U5ZXplN0Z1bXZYU05zY3Y2SURNMGxtMjBpcThtRVpyR2lCd1BPbXFxOSt2V2VuWjE5dVpUeTJWQW9GQytFRUVPR0RJbGV0bXhaWFdTVnZMeTgvMnZGTUY3Z1JlQnZRR2NNSStTcGNoVkV4OFFOMWN5V1dJblV5a3EyRFF6Ni9jNmsxSzZiTk8xUThOazZzQmlHUVVYcDlxNnVpdEpldFdXNkhuWjdxcXFXMU51YVVBWThSMlMvNVoraWI5KytzV3ZYcnEycWZXK3hXSVlBendBSUljSlN5c1hBWENubHQvbjUrYit3RDYzS1VDaDByZFZxUFd6MkVsZjZJNTlzNXNIenV6WDdBL0ZRcHFReXhEM3ZiYVJnb3hjcDVkWndPRHh1L2ZyMWJaNVZvVEdIbk5JekRNUFFOQTNETUpxRzRhcWg4V2U1K1EvMzNpakpBMnRGV2hNU09PYXhaNXRkaSt4OThtbkU5ZXhUZCswdHJ1T0pac3JxWVkyT3hsOFJGQ05HaklqTnljblo0d2U3YytmT3pyUzB0SGVBOFZMS21OcXBKeW5sRS94eEM4Qk41QXYxRnFBN29MdXJLd3NkMFhFRExCWkxNa0JWNWM3dUFaOG5MclZicjVVV2kvMUFiS1kvSkFpRlF1YVNiZXNIQlB6ZXhOb3lQUlRjNlhGWHJXVFhESDB4RWErOVAvVEZsNVdWbFN5RUdBT2NBSnd1cFZ3T1RLaXREd2FEQ3kwV3kxdWFwazBQaFVMZkZSWVc3cmQxM0tWTGw1WU1Iejc4SkpQSjlNdlVSZVZKdW01dzc2UXVPS3o3NXNlVUJLYmx1UGozRjl1NGJud3FGeDNkYVorTTJ4cmVtVlhLSzk4VmMrWmhDWncyTW9HTW5rN01lMkhKK29JR1h5K3M0Slh2aXZFRkRZQWxvVkRvMVBZUWNxdzVEcm5mS3RuWjJaY0RiM2NlZXdMRGJyeWoyVHZRWEhUTzFxMTMxWlMxWW9wdzkrV2lpVExidS81N2lLRzUyMm5XUnVkdlljeXBWMTJJdjZJY0lVVDg3cFRlOE9IRFQ5WTA3U1VoUkc5Mi9jamFiQmpHUldWbFpibGJ0MjcxdGRSM0w3QUROMUxQbTlSbWorcG10ZHQ3MUNwWFRXaWh4SlQwdFhFSktlM2VWYjY5VTFsUmxsUytZM3RmUStwV2lIaldob0tCclg2dmUyTzlacHVJV09LdDlxUWRNV0tFVTlmMXc0UVF4OWRNV1diVlByOGFDbkp6Y3pQM3lVWDhRYkt5c2tZQ1B3b2hFbnFuMm5qaUw5M29tMmI3VTJONkF3WXZUU3ZoczE4aldYZWk3QnJmM3orQUtQdituNTNZVVJubWpNZFhFYW9YWWlMYXJqRjJjQXpadmFQbzE5bE9sMFFyOFZHbXV1ODF3NEN5NmpCcnR2djViWldiYVRrdXFudzZRTWd3ak5mZGJ2Y2R6YXpEdHhzT09hV1htWmw1cHFacFh5VmxqaVRybm9kYnJUU2FzMzRpUlMycGpWYVd0U0JBYS92dmpSWDVoeFZuTTJOK2ZjbEV3ajR2dWJtNUpscEl6SldabVhtc0VHSldQYXZ1WGNNd0hpOG9LRmpEdm5kb01BRi9CVWJYRmxnczFuaWJNM3FBcG1uVzJqS2IzVm5SS2EzYldydmQyZEo2b2FJRlFnRy9kVWZ4bGo1K243dk9ESkdHRWZKNVBHdkM0VUQ5eEw3NXdKdEUxbDczeUxCaHczcGJMSmIvU2ltUEZVTFUxeUFlWUlHVThtY3A1ZFQ4L1B6OGZYSWhmNUtNakl4ZUpwUHBDeUZFcGlaZzR1Z0Vyanl4RXlseGV6ZHhGdFlsTXdxcmVlSGJFa3Fyd2tncFBjQW1JY1RnaTQ5TzVHOW43TjhOOFZMQ3c1OXQ1NXRGbFVncGY5TTBiWTVoR0tjTElRYlI2R3ZCckVHMHc0U1U0QTNvRFpRazRKZFNmcXZyK3I4S0N3dVg3bGVoOXdHSG5OSWJQbng0bHNsa3lvM3AzWTlSajc4SXRHNDZiM2ZsclowaWpCUjFmQ3NTS2ZucXZGTkFTbjl1YnE2anBXWUFXVmxaUzRGSGc4SGdqOHVXTFRzUUNTUlBCczZrTnZDQ3BsbWN6dGorWm91NWJocE9JUFM0cEpTTkNVbHAyOVZhMzU0eERJUEtuVHZTS25ZVzk2NTFWZ0VJaDhNdXY2ZHFWVDJIRlFPWXptNVNCV1ZsWmZVd0RHTkVRVUhCRjdWbFhidDJkYVNrcEpRVG1Ra29CSDR4RE9QN1VDajB5N0pseTlybGxIVFBuajN0aVltSlQwc3ByeEZDV0RVQll3ZEhjOXFJT0RKNk9raUtibDRCaHNLU2RTVUI1cTV3OC9udkxrcXJJcjhMcEpUemdSc053OUJNSnRNQ0FaWVhyK2pLVVFQL1hGcWozZkZkYmlVUGZGeUVsTklkRG9lSEwxbXlaRDNBMEtGRHUxbXQxbE9BMFZMS0FVS0lya0FTWUpkU2hvVVExY0JtS2VVcUtlVXNYZGMvWDdKa1NjWHV6dFdlT09TVVhrWkdScFRKWktveTJlM2EwWk9uSUlTMm15LzkzVmh4ZTV3aWJIMTVSN01pUSs1cXZyL3NYS1NVSlhsNWVXbk5uNlZCcndPOVIyY0FjQVhVUlpiRGFuT2syaHhSdllYWXRZNXRObGw4OFoxU05zYkVkU3BUeXE4cGhtRlFYVm1lNU5xNW8wYzRIS2lMZGlPbDFJTUIzOGFBejd1OVhuTTNrYkJkQmZYSHlNek1qQWVPMGpUdEpDbmxxVUFmSVlRSWhVS0o5YjhvaHc4ZlBrNElzVEEvUDc5RGhaSWJPblJvSDZ2VitqUndLbEEzbzlBNXdVeXZGQ3R4VVNZY0ZvMEtyMDVaVlpoVjJ3SUV3cEgvRGxKS0NTd0duc3JMeS91OHRtOTJkdlpOd01zeERvMlhyK3pDc0c3TkI0NzRNeXhZNitXMmQ3WVJDRWtwaFBocmJtN3UvL2I1U2RvcGg1elNBOGpLeXZwVkNIRkUxcVBQRTlNbkVtV2g5ZXRkTFNtTjFpbklsdnZ2emJtYUc3UDFDcks1OHIxUmtKWHIxekgzN3BzQWZzL056VDJpaFZPME5iSEE1VkJ2Yjc2bVdhS2NNWDFNTlU0dXRaak5GbTlDcC9RTnNiRUo1U2psQjRaQmRiVXJvYUtzdUdjb0ZHaGdhdWloNEU2ZjE3MjJublVIa2VEUmJ3SGxJMGFNc09pNmZwaW1hY2RJS1U4VFFqVDRmRWdweTRINWZyLy8yaFVyVmhUdC80czVNSXdZTWFLVHJ1dVhhWnAyQ3BIQTZDMTVvbmlsbEFWRWdxaS9sWmVYdDd5NVJ0bloyYThEVjlzdGdzY3ZUT09Zd2ZzbXdwNEV2c3V0NXFIUFNqQmt4SkVzTHkvdjNuMHllQWZoa0ZSNjJkblpEd0VQOWpqL3IzUTc2L3k2OGora2pQYWdKQTlHSzdKNHdYeHluMzBVS2VWSGVYbDVGN1VnU252aFdPQnNvRzZ0eUdTeHhqbnNVVDAxczZuQlBrT0x4ZWFPaWUrME5UWWhhZWVobUtQUE1BeFJYVm1XVkZteHMwc282Rzl3YjNROTdBNzYvWnRDUVgvOUtlb2drZlJBMHlFeTVaZVFrT0JxdEM0WElySXVOMXZUdEdrNU9UbUxhR0VOK0dBaUt5dXJoNVN5QzVBZ2hMRHJ1cjVEMDdUaS9QejhEYlJ5clRNN08vdmZ3RjBBcDQrSTRlYnhpU1RGL1BHTjhjV3VNTTlNTFdQMk1tOXRwS1A3OHZMeW52ekRBM1pRRGttbE4zejQ4REVtazJtdXMzc3ZNcDk4dVVGZDQrazgwYlMwaFpLV3l3ODJLM0wxUjVOWi8rVW5TQ2tmek12TGU3aUY0ZHNUU2NERndPRDZoV2FyTGNsbWQzUTNtY3dOckJraHRIQlViRUpSWEh5bkVydkR1Uys4UzlzMWdZRFhWbFZlbHVhdXFraXZqYWhTaTY0YjNwRGZzemtZRERUZTVMK0dTT0RvQmltZHNyT3psOVM4bkFQOGtKdWIreDBISnYzVVFVbG1adWJGbXFZOUR5UmJ6WEQycUZqT0dCRk4vODVXV3JPclFEZGcrZFlBWHkycTVwc2NkNjExdHcyNElTOHY3NXY5TFg5NzVKQlVlb0NXbFpXMVFnalJmK2dqenhIZFoxY2cyVC9sd0xLWFN2SkFXcEg3MGxubjE3dHV3TDE1STFMS1VYbDVlWXRiR0tZOU1nSTRCMGlzWDJpMTJaSnR0cWp1d3FRNUczZXcyWjBWVVRGeE82SmpFeW9zRmx1b2NYMUhKUlFLbWIxVkZRbnVhbGVLMys5SmJGeHY2TG8vR1BCdkNRWjhqZk1VVmhKeFZQbTF1WEdIREJsaWJhL09KeDJWL3YzN2Q0cUtpbnBLQ0hFaDRBQklqalZ4UkQ4N0E5S3RkRTR3RTJYVHNGa0UvcENCeHkvWldoNW1WVkdRWDFmN3FQRFVHZGJWVXNySlhxLzN2bFdyVmgyeUlmb09WYVZYdDFpY01QSUkrdDErWDRPNi9lTTFlWEJZa1lHS2N1WmVkd2xBV1c1dWJtMk16STZFR1JnSG5FVE5GMGd0Rm9zMXdXSnpkamFaVFFtTjlvY0JTSnZkWGhrVmxWRHFqSTJ2c05uczdYWWZVa3VFQW42cjIrMUs4RlJYZGdyNHZRazBlc0pTU3FucmVtVXc0TnNlRGpiWWdnQVFJSkloNFR2MmNUZ3hSZXZJeU1oSU1abE10d09uQ3lHR3RLYVBsTklRUWhRQTM0UkNvUmM3a3BmbC91S1FWWG9EQmd5SWNUcWRHNFdtSmZiL3g4UEVEdDIxNTNYM1NrTTBVOWFvM1ovMm1teTlGZm1IRmEvNFkvMjNmdjhOYTk1OURlREwzTnpjaVMwMDZ3aEVFWW51TVliSTV2WTZOTTFrczlvZFhTd1dhNHJRTkV0em5jMW1pOWZ1aUs2d081MVZEbWRzdGJVZEtzRlF3Ry8xZXQweGZxODcxdS96SnRUM3dLeVBsRVk0RkFydUNQcDkyd3hkYjd4L01VREU2ZUk3b0twcGIwVmJVTE8zY1N3d1VrclpqWWpqbGxNSTRaRlNWZ2toTmdLTGhSQnpjbkp5TnJlcHNPMk1RMWJwd2E3b0xQYk8zUmowK0VzSTg2NjlOYTFkNzlwdDI5Wk9jM1lVSzFKS0Z0NStEYjdpN1JpR2NWcCtmdjYwRm9iclNEaUpXSDVIVUcrTFF3M0NZclVubUsyV1pKUEprcUMxb0FBQk5KTTVZTGM3WFZhN3cyMngybnhXbThOdnRkcDlCMklyaEdFWUJJTitleWpnZHdTRGZrZlE3NDhLK0wzeHVoNXEwZGZkTUl5d3J1c1ZvYUMvck1hcWEyeXhWd01MaURpcEhMSlRZWXFEajBOYTZRSG03T3pzdWNEaDhZY2RSYzliL2xGWHNmKzhKbmZYdjMxYmtSWDVpMW42MUlNQTYzTnpjL3R4Y0huaGFjQmh3RmlnMlR5QkZvczF3V3kxSlp2TTFuaE5FM3VNUFNVUWhzbGk5Vm9zVnAvSlpBNllyZGFncHBsRFpvc2xhREtiUTVwbTBqV2hTYUZwQmtJWUpzMWthSm9tRGNNUXVxRnJTS2xoR0VLWGhtWVl1a2tQaHkxaFBXUXh3bUZMT0J5MDZhR3dOUndLT3NPaG9MTTJTL251TUF3anFPc2hWemdZS0EwRmd4VTBQelc5bVlnVHltOG9CeFRGUWNnaEYzQzZFV0VwNVRsQ2lFTFh3dmxKVzk5L2c4NlhYRlZYdVh2cnB4VUtxcFVCcmV2S0duVm9WbW5KNWhWVWN5V3RWcEIxd2FlYkNseG41T2s2YXllL0dua3Q1WDg1dUJRZVJLN245NXFqTzNBaU1KU0lKUWhBS0JTc0NJV0NGUUNheWVTd21HMEpab3NsVnBqTXNjMHBRWW5Vd3FGQWRMalJYcmNEaFdFWVFhbnJWV0U5VkJVT0JpcDBYVzhwRHFhZlNJTFhtY0Q2QXllaFFuSGdPZFF0UFFDR0R4OSttTWxrK2hVd3hZMGVRN2NiNzRTYTFGejdaZ3ZBUGxxSGF6RG0zdlQvNDlPc3RXMjNUL3VLVFIrOENiQkNDREU4Snlmbm9QRmszQTBtSUlOSWx2WkIxRk9BamRFMGsxMHptMlBNWmt1MFNkTWNtbVoyb0FsSE13NHgreHdwcFVSS3Y2NGJQc01JZXcxZDk0VER3V3BEMTNlMzNjSVByQUJ5aU1US2JOWGVNWVdpbzZPVVhnMFpHUm1qVFNiVERDRkV0RFc5QzEydXV3TkhyNzVBQzBxbm1UZU5YT0hZT2VNN1NyLzluUGdqanlIOS9zNURMZ0FBSUFCSlJFRlUvSWFaMHYrMEZkbkNkYlIyTFhKdnBsbXJseGV5OHNrSGtMb09NQ0UzTi9lSEZyb2Z6SmlJUk5vWVFTUmpleE0zLzJZUUpwUEpLVXhtdXlaTU5zMmsyWVFRVnFHWkxFSmdGVUtZUUdpUnZ3aEFDQ0ZFVFhpcVNFSjdLUTJRdXBSU2w1S2dOUFNRbERJb2RTT29TejBnZGNPdjZ5RVByZk9pZFJHSm5wS0hVblNLUXhTbDlPcVJtWm5aVDlPMDc0QyttRXpFWkk0aTVmeExzYVoxYnRKV05QT3E5cDFuV1FIRm4wekd2M0ZkVGFIRzREYytRYlBhL3JEWFpJdUs5MDlZa2ExUmtQNmliYXg0OEU1MGp4c3A1Wk41ZVhuM3RIQ0tRNDFPd0JBaWNUNTdBUWx0SzA2elZBSWJnTlhBVW1CSDI0cWpVTFE5U3VrMVlzU0lFVTdETU80UVFrUWlqV2dhOXU2OWlScWVUZHlZRTdBa3A5WXBtcnFiSnlYK2pldHd6WnVKZDJrQndlSnROY1Z5aHhDaUNCaWVjdDVmNlhUYU9UU25KRnQ4MzVJVnVadisvaTJiY1AzNk0ybm5YSVF3VzVxMjJ3c3JzbnA1SWV0ZmZLSlc0WDJkbDVjM2tZTnZMVzlma1VSa0xiQUhrQTZrQXNsRUxNVDlqUTdzSkJJZHBaaElMcnZOUU9Nb0tnckZJWTlTZWkxUVkvWGRDTndBMUdrUFliTmpUa2hDV0N3SW9XSDRQSVJkRmNoUWcvMjZSY0Rqb1ZEb0EwM1RScGxNcHVtYXcwbXZ4MTdDa2xRdjFySFlrd1cyZDlPY3VzL0RtcnR2Sk93cXh4UVZUZnhSeDVJODRXd3NuWkpiMWI4V0dRcFMvTVZIbEU3L0Joa0tJYVg4cUxTMDlNcDlsUEQxVU1KTVJQbWwxQnlKUUhUTkVVVWtIcWlOU0hSK0V4RVBVbzNJRHd1RGlESUxFdGtyRnlDU1g4NURKS05CT1JHbHRvUEk1MDFOVlNvVXJVQXB2VDB3Wk1pUVJJdkZjb1FRNG5UZ09LQ3ZFS0tCZTdpVU1pQ0VXQ3FsL01vd2pKL05adk9DK280ZW1abVpiMnVhZHJtOVYxKzYzZmNFd2xLWGdhVDE2M1V0S01qNjdiZS8rVEt1T1RNYVZtb2FqbDU5aVI2V1JkeGhZN0IzN2Q1a3NOcVhvWXB5eW1mL1FQbnNId203eXBGU0dsTEsrL1B6ODUrazQwVmVVU2dVaWlZb3BiZVhEQmt5eENxRVNEV2J6U2JETUlUSlpITG41ZVdWc1J1bGtKbVpHUytFK0ZVSU1jZytjQ2hkN3ZnbndyTEx3LzNQN3IwVFFObFhIMUgyNWNjQTNtQXdtR0UybXhPRkVKY0xJUzZqWHJndHpSbUZ0Vk1LcHRoNE5Kc05EQVBkNnlHMHM0eFFXVW45WVg4TWhVSjNMbG15WkFrS2hVSnhrS0NVM2dGaTBLQkI2UTZIWXg3UTI1S2FUdW90OTJEdDByMnVmczhLcm1ZZHNWRkRxWWNwKytBdFhETy9Bd2hKS2MvTXk4djd2cloreUpBaDBWYXJkYlFRNG1SZ1BKRzlaODF2QVpSeUdmQ3BZUmlmRnhRVUxOdnJpMVFvRklwMmpsSjZCNUNoUTRlbVdxM1dqNERqTUZ1SVB1bzRFcys3Rk0wWnRWZDc3MnJMZkt1V1UvYS8xd2x1MlFqZ0E4N1B6YzJkdWpzWk1qSXlvblJkVHplYnpZbUFWVW9aTXBsTTFkWFYxVnZYcmwycllpc3FGSXFER3FYMERqQWpSb3l3R0lieE4rQVJJWVJGV0szWWgyUVNmZlNKT0labU5sanZnNllQU0FiOXVPZi9qUHZYbndtc1hWbGJYS2pyK3JrRkJRV3I5LzhWS0JRS1JjZEZLYjAySWlNam82dkpaTHBQQ0hFVnRlSGd6QllzYVoweEpTUmhpa3RBMk8wSWt4bWp1Z3JEVTAxNFJ6R2hIY1dnMXpucUZRRi9Ed1FDbjZvY1pncUZRckZubE5Kclk0WU9IWnBxTnBzdjFEUnRJbkFrZTk3WDVRTiswSFg5L2RMUzB1bmJ0Mjl2S1o2aVFxRlFLQnFobEY0N29uZnYzbkh4OGZHRHBKUzlnSFFwcFUwSVlRYktnRkpOMDFibDVPU3NRTzNKVWlnVUNvVkNvVkFvRkFxRlFxRlFLQlFLaFVLaFVDZ1VDb1ZDb1ZBb0ZBcUZRcUZRS0JRS2hVS2hVQ2dVQ29WQ29WQW9GQXFGUXFGUUtCUUtoVUtoVVB3cFZCZ3loYUlOR0RKa1NMVEpaRW9ta3Q3SmFqYWI5V0F3V0E2VXErRGhDc1grUXlrOWhXSS9NMnpZc0FTTHhUSmFTamxXQ0RGR1N0bGZDSkhhVW5zcDVUWWh4QUlwNVVJaHhLKzV1Ym0vb2VLdEtoVDdCS1gwRklyOWd5VXJLK3RFSWNSVlVzcXpoQkJhL2NyWTJGZ1NFaEl3bWMyWVRDYkNvVEJWVlpWVVZsWVNEamZVYjFMS0NpSEVaMEtJMTNKeWNuSVA2RlVvRkFjWlN1a3BGUHNXa1pXVk5SRjRWZ2pSQThEcGRKS1psYzN3NFptTUhEV0tIajE3NG5RNG0rMHNnZTNidHJGOCtYS1dMMTlLYnM1aTFxeHVrQnQ0bHE3ckR4WVVGTXpiNzFlaVVCeUVLS1duT09UbzNMbXpNekV4c2EvSlpPb2poT2dMZEJKQ3hBS3hRb2lnWVJnVkpwUEpwZXY2WmlIRUtwL1B0M3JseXBVNzl6VHUwS0ZEKzFpdDFyZUJzUUFEQnczbXREUE9aUHlFVTdEWjdIOVkzcDA3eTVqNjlWZDhPL1ZyU29xTElhSWJYdytGUXZjc1diS2s0ZzhQckZBY2dpaWxwemdrR0RwMGFJYlZhajBCT0kySVVqTHZUWDhwWmFHVThndkRNSDRvTEN4YzBMZytLeXZyQkNIRUZDQStMUzJkYTY2L2llTlBQR25mQ0YrRFlSaDhOMjBxYjc3Mlgxd1ZGVWdwTnhpR01iNmdvR0Qxbm5zckZBcFFTazl4RUROaXhBaW5sSEtpbFBKbUljUmhBQ2FUbVg3OUI5Q25ieis2ZGU5Qmo1NjlTRWhNeE9GMDRyQTc4UGw4VkZWVlVsRmV6dG8xcTltMGNUMXJWNjltMjdZdDlZZk9BNTdLemMzOUFnaGxabVplS29SNFd3aWhIWGZpT082Kzk1OVlMTmI5ZGwxdWR6WFBQUGtvYzMrWkRWQVdDb1hHTDFteUpHZS9uVkNoT0loUVNrOXhNR0lhUG56NGhTYVQ2ZDlBdXNsc1pzU28wWXdiZnlvakR6c2NaMVRVWGcrNFpkTkdmcDc1RXo5Ti80N2lvdTIxeFV1a2xKOEtJUjRHeEdWWFg4ZEZmN2w4SDE1R3kwaEQ4dW9yTC9EbGxJOEJpZ0tCUVBheVpjdUtEOGpKRllvT2pGSjZpb09LN096c1FWTEt5VUtJdzJ3Mkc2ZWVlUTdubkg4UlNVbkorMlI4dzlENVpkWU0vdmZ1bTJ6YnNybXUvSnp6THVMcUcyN2RKK2RvTFJMSkl3L2N6YTl6ZjBGS09UVXZMKytNQXlxQVF0RUJVVXBQY2RDUW5aMDlFWGdmY0I0eDVoaXV2dUUyVXRQUzk4dTVnc0VnNzczMUtsOS84UWtqUngvQlB4OTVHaUVPL0g4bnQ3dUtxeTQ1bCtxcVNuUmRIMTFRVUxEd2dBdWhVSFFnbE5KVEhCUmtaV1hkTDRSNHhHS3hjT1VOdDNQS0dSTVB5SGs5N21xY1VkRnRvdkJxbWZMUmU3ejM1bjhCM3NuTnpiMml6UVJSS0RvQVN1a3BPanlabVpsM2FwcjJkRlIwRFBjKzhqU0RodzV2YTVFT0tCdldyK0Z2MS80VllHVWdFRGpPWXJGMGsxS21ta3ltT01Nd25FSUlRd2dSTUF5akF0am04L25XclZxMXFycU54VllvMmdTbDlCUWRtc3pNekZNMFRadG1zVnE1NzVGbkdKbzVzcTFGT3VENC9UNHVPZk9FVnJlWFVocEFJZkF0OEhWZVh0N2kvU1diUXRIZVVFcFAwV0hKeXNwS0ZrSXNCenJkL1BlSEdIUGN1TFlXcVkyUTNQRFhpZXdzTGNGbXM1T2NtazV5YWhveHNYSFk3QTRBd3VFUUhyZWJpcDJsYk4rNkdZOTdsNkVucFp3dnBYd2lQei8vZThCb280dFFLQTRJU3VrcE9peFpXVm4vRlVKY2Y4UXhKM0x6M2Y5cWEzSGFGSi9YZzkvbkphRVZYcXBTU2phc1dVbmVvdDlZTUhjV1d6ZHZxQzJmSHdxRkxsMjZkT202L1MydlF0RldLS1duNkpCa1pHVDBNcGxNYSswT2gvYk02NStRa05pcHJVWHFrRWdraFRrTCtPcmp5YXhac1FRcHBkc3dqT3NMQ2dyKzE5YXlLUlQ3QTFOYkM2QlEvQkhTMDlQdjFEVHRtREhIVCtEd3NTY2hKZXI0ZzBkS2VsZU9QdkZVbkZFeHJGbGVhTlYxL2V6MDlQUWR4Y1hGYXExUGNkQ2hsSjZpSTZLbHA2ZS9LNFNJdmVLV2U0bUpUMFNDT3Y3VUllZzlZQWdaSXc0bjU5ZGZSQ2dZT0NVMU5iV291TGhZaFRkVEhGU282VTFGaDJQWXNHSERMQlpMWWFlVWRKNTQ3ZE8yRnVlZ1k5dm05VHh6L3kyNHF5djl3T2pjM056Q3RwWkpvZGhYYUh0dW9sQzBMOHhtY3haQWo3NEQwUTBhSEw5TW4xcjN1bWpiVnJadjNkeWdmdTZNN3dqclJvT3lXeTRlMzJTYytzZjE1eDIvMjNxdno4KzE1eHpUWXYyNjFTdFlzMkpwczNYUC92TzJac3Y5L2tBVE9WczZsaGZrN3BMRjYydXhYVmczK0hUeWZ3a0VRcnR0bDlhMU41ZmRjaitBWFVyNVVkKytmVzF0KzhRVmluMkhVbnFLRG9jUVlnQkFXcmRlNkZJMk9INzY1dU82MXpPbWZzcUd0U3ZyM29kMG5lOCtmNDlQSjcvQ2huVXJtZkh0WitoU0FxQkx5YXp2UHFlcXVwSjVNNzlsL1pvVmRmMXE2MXM4REFQRE1GcXNSelB4MWdzUDg4M0hieEhTZGFaKytrNWQzY29sT2MzMm1UZHpHczgvZEJzdVZ6bDNYWGtHLzdoNll0MXgxNVZub0V2Si9GbmZvVXZKNjg4K1VOZnZqZWNlWXVhMEtjMk9HVFlrTTZkK3dxcGwrVHgxejNXVTdpaHFVZVpCV2FNNTd0UkpDQ0VHeDhURTNOaDJUMXVoMkxmc1ZVNHhoYUk5SUtYc0tZUWdLYVV6dWhGUlNwdldMTWNaRTRjRWx1VXRKQ1krZ1lKRmMxbXpQSitQWDMrT1d4NTZrVTVwbmJIYTdCeDd5cm5rekovSjZpVTU5QmtjaWQ1UzZhcGcrcGYvNDhnVHp5QTJJWmxYbjdxSGNXZGR6TmdKNXdEVW5TZmc5M0hYWDhkamJTWXA3TzBYTjl3bkdBejRlZUdqV1hUdTBaZmJIL2tQYzZaL2lXNUl2djlzTWllZmMybGRPNi9Idy9yVlMxbTN2SURqVHo4ZlozUXNSNDA3QzQvSHpZOWZmUVFTSG41MUNvWmhvR2thOTExOUZyb2grZWFqTnhoMXpQZ0c4bDF3elowOGQvLzFKQ1NuTVhURWtZM3VHeUFFL1lhTjRLU3pMNkhTNVNJdUtiWEYrenh1NHFYTW56R05nTi83dDc1OSsvNW43ZHExZ2IxNFRBcEZ1MFFwUFVXSFF3Z1JBMkIxUkdIVWJLWGVVYndkLy9vMUFNeWZNWlV1UGZyU2QxQW00eWRkeG5zdlA4THJUOTBEUUhXVml4Zi9lVE0yWnhSalRqcUxCVDlQUndLTDV2ekV5REhqUUpqb1Ayd1V0ejM4WDJaTi9aaHdPSEtDMnZQVS92MzN1OVByNUFuNGZkeDkyZmhteThJaG5kdzVQekZxN0RoT09lK3F1dnBGYzJld2ZtVmtxZXpKdTY2azk0Q2hGQzZleDlnSmt6QU1DQVVEbkhqbUpVZ3BXVFJuT29ZQjkxMTlKbys5TWJWWmVXci9Sc2NsY2NVZGoyRzNPM256bVFkWXR5Sy93YjB6ZEoxN3JqeTk3bjN0ZU0zaGlJcmwyRlBQNWNjdjN1c1NHeHQ3R2ZCYWk0MFZpZzZDVW5xS2praGtXbDVvZGRPUG5kSzdrZmZyVEFDeXg0eGoya2V2Y3Q0MWYrZUQvM3NTb1drODhKL1ArSDNXdDN6OTNpdmMvZHo3bUMxV1BPNHEvRjQzdjgrZVJvOEJ3NGlOVDBTWGtyTGliWFJLNjhMWmw5K0tyRGxoL1duTytuLzNWT1lMK0ZrODcwY1cvUEk5RXkrN2xUZi8vUThNdzJETjhuejZETXhnL2s5ZmMrK0xId0t3L0pvekVXWUwxZFdWUEgvdk5aeC83ZDMwSFpLMWF6elpnaHcxNVhPK244S3Nyei9BYW5Odzc0c2ZjdW50RHplNWNmZGVjUW9QL2QrWGFDWlRFNW1iWTlTeHAvRGpGKzhocFR3SHBmUVVCd0ZLNlNrNkloTEE2M0dqMTFnNDZUMzZrOUsxTnl2ekYxSlZXY0d3dzQ1bHc2cGw5Qm1jaFRNbUR0MkEvTjkvSnFWTEQ1Ym0vTTZ3dzhieS9EMVhBeER3ZVhuMytYOENjTTI5ei9IQkt3L1RLYlVMWjExMkc4N29XSUM2ODlSYVZBOWVkM1lqYVpvdnM5aWNYUEgzcC9uMmYvL0I1L056KzVOdjg5QTFwelB4aWpzQStPQS9qOVdOSFFvRzBNdzJMRFl6NTE1ek4rKys4Q0MzUFBvYXN1YjhqZjhpRzc0LzZ1UkpISFh5Sk82L1luemRtSTJ4MlozNGZIN3N6dFlsMG8xTFNpTzlleCtLTnE4N2VzQ0FBVEVxVUxXaW82T1VucUpEa1oyZGZTMXdHb0NVb200dEN5SnJZMWE3ayt5akp5QUVmUEhXczZ3dVhNQ2R6M3pBNmlVNWxKZHM1NUxiSHVIek41OW0wSWlqK1B2ekg3TXk3emZlZmU1ZWJucmtEWnpSTVFCYy84Ly9NT1BMeWZ6dzZWdWNlZGx0TmNxbHhyS3ErWHZmSzEvVW5UZm85L0hnMWFjMFc2WWJFczJrY2VvbE56VzRqdnB5QjBNaGZPNXFFQUtFQ2QyUTlCeVl5VzFQdmtOTVhHSmRleUZFQXpra1RlV3FQLzVqTjBYU0szbXFYRVRGeG5QcVJUZmlpSXJCN2E3Q1luZTIrcDRQUGV3WWlqYXZzenNjanVPQnIxdmRVYUZvaHlqdlRVVkhRY3ZPem40QmVCVmd6SVR6R1hMWXNRMWM3U3QybHVIelZCUFdEVnpsNVd4WVdjREVxLzVCeGM1U1BuM3RDYzY2OHU4a2QrbE5mS2MwZnZyOFhYUURmcHY1TlNhem1mZWV2NC9DaFhNaWxwTXdjY3daZitYSUNlZXpia1VoaGpTWVBmVWpwbjM0YXAwRjFkak5mMDlsMzMzMEdvdCsrYjVKT2NEUFV6L2lpVnNtTWZ5SUV4djBMOTZ5Q1kvSEEwQllsNEJvMEwveDM4Ym4vY2RMWC9DUGw3N0FZclh4ajVlK1lOamhKeEFkbDRpcmZHZXJ0a0xVSHFsZGV3TWdoQml4UHg2c1FuRWdVWmFlb2lPZ1pXVmx2UUpjYjdiWU9QMnkyOGc2Nm1RaXhzMHVDNmRrNndhOG5pcG1mamtaZ2VEb1V5K2tjNjhCdkhMZkZZeS80SHA2RE1qQWtKSlRMcjZKZDU2Nmc1UnV2WEZFeFdLeDJEai94Z2Y1OVA4ZXdlLzFNT3ZMeVpqTVptTGlrNGhOakFSd3R0anM5T3JXRzZObURlemhheVkwRWJLNXNyQ2hZOVkwbHVmTTQ0U2VWOVQxTitxdHBZMDkvUkxHbm40SlpjVmIrT0xOZjNQV2xYY0JNTzJEVnhoLzRmVWdvYks4bEpqNHBFZy9TWk54akVacmM0YVV1Q3ZMaWE2eEZHdnJFNUxUMlZteWphNTlCcmY2NXNlbmRLNTkyZnBPQ2tVN1JTazlSWHZIbEpXVjlSOGh4TFVXbTUzemIzNkVQb05ITkx0bXRXNTVIcWRjZkN1L1RIMmZNeSsvaTRXenZxSjcvMHhPUFBjYXVnL0k0c3UzbnVIMHkrN2d0NSsrNGk5M1BzUGtKMi9qb3R1ZVlHWGVyemhpRXJuMDc4OWpHRG9aUjQxdk1PN3l4WE1aZWR4WkFBUURQZ0R1K2IvdjZ1cURBUjlQWEg5cWc3SmF2bm5uR2RLNjk2V2lySmplUTBZMVhKT3JvZloxZVdrSnhWdldveHVSTWN1S3Q5Q2w5eEQrOXR4bjVNLy9nVkFvU0hXbGk3ODk5MW56YTN3MVNHRGg3RzhwM3JTR1UvOTZlNFA2bEs2OTJiNXBMVU1QUDRrbHY4K2cvL0Fqc1RsMlA5VVprMUMzcmFIN2Joc3FGQjBBTmIycGFOZGtaMmMvR1ZGNERzNjc2UkY2RHN4R04yU1R3K2Z6c21iSkFub1BQWXhKMXo5SXhjNFNkRDFNS0J3bWIrNFAyS1BqS04yK2laVjU4NGxOU21WRjdueU9uM1ExOFNsZEFPckdrV2hOeHE1ZmI3TFl1ZmYxSHh2V0N6TkNDS3FyWEEzS3ZSNFBHMWJrVXJScERkMzdEY05zYzZJYkVxdk5UbG5KZG5SRGN2K2JNK3ZhcjEyNm1MVHUvZEFOeWNiVlMwanIzaGZOWXNQcjlUQm42djlJNjk2UHR4NjdtWjJsUmVpRzVOYW5QMmtpbjlmakpoUU04TnYwS1J4MTJsL3crLzFJdzZEZzF4bjg5TmtiZE9zL25EVkxGcUlia25uZmZZelA1MjMyZnRZL2hObGEremhhNS8yaVVMUmpsS1duYUxka1ptWmVCTnhwdGxpWmROTWpkQitZMmFLTC9iTEZ2OUJ2K0pGb1ZodHh5WjM1OG8zSG1QRFhPNGhQN1VwRjZYWUN3UUJqVHY4TGF3dC9aK3haVnpEbFB3OXc4WjNQTnJ2ZG9Ea2ExTmZiS2dHQXljU29FeWZ5bjNzdXdUQjJtVnpTa1BRWk5vb2Qyell3YU5SeGRYME9PMmtTcnorMGE4OWViZHZvdUFUT3ZmbFJkQ2xaVzdpUWJ2MkdVVjFWd1pSWEhtQkE5dEVjZis2MTVNeittbmVmdkpYemJuMkNwTFN1K0wwZU5KTzVidXd0NjFlUTBDbWQ4MjU5blBlZi9odlZyaktTdS9SazNmTEZKSGZwUldKNkQ2dzJCNFcvejhEcnJzUVptN0RIYXdlQlpqSmo2T0hvUFRSVUtObzlLdUMwb2wyU2xaWFZRd2l4RElnYWY4bmZ5RGo2bE4yMkR3VURoQUorbkRGeEFCUnRYRWw2ejRFQURkYTJhdkZVVlJBVm13QkE3dXl2eUs2WnZteU94VE0vWitRSjUvemhhd242dlJpR2p0MFowK28rMzcvM0RIMkhIYzR2WDc3RmdCRmpPZnFNeXlMZW5jQ0tSYk5KNmRxSDl4Ni9IaWtsV2NlY3dYSG5YbGZYMStldXhCRWRoNmVxSEdkTUFrSTAvRzlldG4wam43MTBENzBHajJUOFgrOW9sVHpQM1hRcW9hQy9KQzh2TDYzVkY2RlF0RU9VMGxPMFM3S3pzNmNENHdhTVBKYlRycnl2cmNWcE0veGVOM1puMnhwWWVqakVDemVmQXJBdU56ZTNiNXNLbzFEOFNkVDBwcUxka1oyZGZUd3d6aEVkeC9FWDNJcStwOW0zZ3hpTEk3ck5yOS9ycnR1UFh0V1djaWdVK3dLbDlCVHRrWDhCWkI1L0RoWjdGSVp4Q0d1OWRvREhIZEYxVWtxbDlCUWRIcVgwRk8ySzdPenN2c0FZcXoyS2pHTW50aGhPcXpWSUtRbjV2Zmk5MWZnOVZmZzlsWGlyWFVURkpkRnRRSFpkdS94WlV4Z3c2a1FjTWZGMVphc1h6NkppeHhaR24zSnBjMFB2RmVGUUFKUFoybVJ0clRtMnJzNm5hLzlNQUVJQkh4YWJvOWwyVWtwKysvcE5ScDkyR1lZZXJtc25wU1FjOUxmWTc0OVF2bU5iN2N2TisyeFFoYUtOVUVwUDBkNDRIYURib0pFSWs2VVZub1VSZk81S3B2MzNIa0pCUCtHZ242RGZTempveCthTXdSRWRqeTBxRmtkMEhNN1lCTko2RDYwYjExV3loZnpaWHpENDZETWFuQ3VwV3ovbWZ2NWZPdmZMcEhQZmpMcnlIWnRYODgzTGQrMVJuZ3Z1ZllQb2hCUUFsdjgrbmZYNWN6bngwbnY1OUtucjBEUlRYVHZEMExuMDBZOVp0ZUJIQm93ZXgvUjNIdVd5eHo4RFlQcmt4K2syY0FSRHg1N1paSHhwR09ULy9EbGRCbWJ6NjFldk0rSHFoNGxKVEdIbGdoOHAvUGtMVHIzdVVhTGlPZ0h3NnEwblkzWHMybTBROUhtNDdzWHBUY1pzaWJKdEd5TG5sSEpGcXpzcEZPMFVwZlFVN1FvcDVaRkNDTG9QR2IxWFZwN1ZHY2N4RjkyRjJXckhhbmV5dm1BdWhiTS9ZK3o1dDlPNVg4Unk4bFNXWWVnNk1ZbXBkV1BuelpyQzhCUE9BODNDdS9kZkFJQ2hoNUNHeEdTeDh0UGt4K3ZPTWZiODIraytaRFNYUHhVSlAvbjJYYWR4L3YyVDY1UUxRUDZNajltNFpENzJtRTUxNXhoNDVPbjR2Vzd5WmthVTJVVVBmWUEwRElTbThiOS9Yb0J1d01KcDc5SjNWQ1FmWDIyL01lZmR4dGN2M0VwVVFpcmRoeHplNkVZSkJJTDBmdGxrbm5BK25tb1h6dmdVK28wOGllMXJsekQxbFg4dzhhNy9JZzBEczhYR3BZL3ZpZ3Y2eHUwbjc5VzkzYkZsVGUzTGd0YjNVaWphSjBycEtkb2J3d0VTT3ZkcEVrUjVUOFNsOWNSVnNwbDVVMTRtT2lHVk0yNTlDVnRVYkdUajkrSVpMSjcyTnBrblhjekFJMDhGb0hwbkVVVnJDem44N0J2Si9lbGp6cjdyTmV4UnNjejc1SG5LdHE3aGpOdGZSdE5NR0laZVo1M1Z5bVFZT25vNGhLdDBPL2FZSkFCY0padkpuL2tKcDkzOFBBWUNhamVPaDRJTU8vNENrSkkxaXlPYjBULzQ1L2xjL1BDbmRXTkthamZIN3pxSExUcUJFeTUvRUl2TndVOXZQMHpSK2lVTnJ0Y3dkTjY3Lzl5Njk3WGpIVG5wRmp5dVV0QXNyRjc0SFVuZCtqVzhsMExnODFSamRlelpLMVFhT3NYcmxpQ2xOTUxoY001ZVBSQ0ZvaDJpbEo2aVhTR0U2QW9RbGRTbDFWT2J0U3o0OHIrcyttMGFLYjJHRUFyNStlV2pad2o2M0hpcnlvbnQxSm1Uci84M3NjbTd4bDN3elJzTVArbGl5cmF2WjEzT1RBWWZNNUZ0YXd2WVVEQ0hDVGM5aXhRYVhuY2xQNzE1UDZmYzlCeWFhZGQvRjcrbkNvUmcrYnh2U080MUZJQVZ2MDRqSFBBeDljVmJRUWd1ZnV3TEF0NXF2bjNoWm80NjczYlMra2F5dExjbU45N3l1Vit4ZE5hbm1LMDJKdDd6RHNkY2VuK1Q2LzN3dm9tYy8rQ0hpQnFGL1B0WHI3SXVaeFltaTRWekgvZ2Z5K2QvUys3M2t6bnA2a2NiM012ZTJjZng2V09YZ1pTY2NOWERwUFJzT2FUbXptM3JDWGlyQVZZdVhicTBaSzhlaUVMUkRsRktUOUhla0NDUVFzUFlTeWVXSGhsalNlMlRpVDA2RHFucnJQcDFLcUdBajFGblhJZlZFWVduc3B6b3BFallNU2tsWlZ0V1UxRzhDWGQ1RVNkZi96UitUelh6UDM2T01SZmVUVnhxTHd4ZG9wbnRPS0lUV1Ribks0WWNNNm51WEc1WE9iR2R1bEJkWHNMT2JldEpTTy9OeURPdVkrUVoxMUZac3BrRlg3NkNZWURGSHNNUjU5N096Kzg5eGltM3ZJU1VEYk9kTjM1ZiszZmdVV2N4OEtpeitPaitzMXU4RDJhYms2RGZqOFVlV2E4YmNmcTFqRGo5V2o2ODl3d01BNUs2RDJMQ1RTOFFtOXlsd1JoSG5kOXdUWEozOTdsb2JTUzd1eEJpZmlzZmcwTFJybEZLVDlHdWtGTHVFSUtlUG5jMXRyMklZQUtRMUdNSTNxcWRyUGhsQ3FVYmx6Rnd6RmtjbVhrY1FnaGN4UnVaKy82akRCbzdrYjZqSTlGZHpycm5QVmIvT2hXUGF3ZUozUWJ4MjZmUFlIRkU4ZXRuejJHRVF3aVRtYUMzbXZpMG5wVE9Ya0d2N0pPd1JVV1N5cnBLTmhPYjNKWGVJOGZ4K3hldmNOSzFUeU8wU0NqYlJkKzh4cUJqSnRWTktTYjN5dURVMjEvRkhwTUExTWJyckozR3JIbmZUTTYrV25SRDhzV2pGd0hnOTFSaWo0b2orN1Jyc0RtaThYbXEwYXdOQTBiWFRwSEdwZlhpc3dmUFFXaGFuV0lFQ0hxcjBjeFd6bm5nb3ozZTA4M0xmb3ZJb092Zjc5WERVQ2phS1VycEtkb1ZOYUhIZXBadjMwQks3NHc5dHEvUHJ4ODl3ZFpsOHpGYkhYVHFQcEExQzM5Z3hieXZDQWY4NkNFL2VqaEl6cmR2VUxXem1PRW5YMDdSbWh4V3pmK2E3RE52Wk8zaW44ZysvVWJNTmdlZlBYQUdrLzcxRlVMVCtQVCswemo1bHYreWM4dEtUTGJvT2dlUTRuVkxTT3cyaVBTQmg3TnUwWS9rL1RDWjRlT3ZZUG5zajBGb3BQWWIxY0JacEx4NE00bW1TT0JtdlpuY2VDMWxUS2l0UC9QZUR3SDQvS0dKZGEvWExmNEpUMlU1OXJoVUdsTTd4c2l6YjJYOW9oODQ5c3FJUTQ0MERINTQ2UWJTK21idDBabkY0eXFoZE1OU3BKVHUwdExTMXJ0N0toVHRHS1gwRk8wS3d6QiswVFR0MU8yckY1UFVhOWhlOWUyZWVSeWRoeHlKMVI2TjFSbUQyZWJneHhldjU4ejdQMFV6VzlCTVpueFY1ZnorMFdONDNDNjJyVmhBVktjdWJGdXhBR2RDQ3RKa3BycGlCN2FvV0F3aEluT1BSTmJZNHJzT3dBQ28yUWUzWmVsY2pyL3VPWFFwR1RIeE5tYTkramRjeFJ1b0xON0lDVGU4MEdROU11L2IxeGgrNnRVQXVDdkxzTWNtTnIrbWgyelNWNWNTZjNWRmphVzRxMzFVUWlwVk80dUk3emF3eWIyb2JkTjV5RkVzbi8weG01Yk1wZXZRTWF5Y013VWpIR0x3aVgvWjQ1cnA1c0o1QUFnaHZ0dStmYnUzbFk5Qm9XalhxTlJDaW5hRkVPSkhnQzFMNWhIV2piM0s4SjNTZnpUQ1pHUFp6QStJU2V1TE03RnJaRXlMZzJVelAyVGhaODlodHNjdzl1cG5zVGpqeVRqdEJrYWRlemVkaHg2TjBDeDRLc3ZaWERpSGhHNkRtbVFoMzdaOEFSdHlaNklic0dydWx5UjJIWWdqb1hQRU9oTm1ZbE43VXJ3bUYzdHNKNEtCUUFPNUFuNGYxVHUzRWQ5bElPUHZlcCtpMWJub29SRGU2a3JHMy9YK2JyT2dTMkRkd2g5WU52UERCcGFnYmtCTWFpL0t0NjlETjJCajNtd0NQbS9kR0pXbDIxazI2eU1NTkVaTXVwUDhiMStqY1BwazF2NzJEVWY4NVNHRXhiSDcrNmxMMWkvNkFRQXA1ZVFEOVBnVml2Mk9VbnFLZGtWZVhsNkJsTExRVzFITTlwVUw5NWpycmY2eGJjVUNjcjU0am9ISC93V2owUnBaN3lNbjRxMHNaZTdiOStCelZ4SU82OHo4ejAzTWZmc2VOaGY4akdhMlVicHhHU3QvL3BnK1I1MVRMNWVlSUJ3T1UxbTZoWUNubXJJdHExZ3pid3FEeGwxQk1CQmczZS9mOHRPTDE0Qm00cVRiM2lJdXZROHpYN21CUlZPZXBYaE5Mc0dBbjlLTnk0bEw2dzFtR3dHL2w1VS9mMHhjZWg5K2VmME9xc3VMMFEzSlNYZTgyeVEzbnQvclJnOEZXRFAvUy9vZGN3SEJRQ1EzM3FiODJTejljVEtKUFlaUnNqb0gzWkNzbmp1RmdOK0h1MklIaGg1bXpwdC94eEdmVnBNUHo0WXpJWTNWYzZlUU5uQTBscWpFUGQ3THF2SWkzRHUzMVQ0VE5iV3BPR2d3N2JtSlFuRmc2ZHk1Y3dVd3liMnppRzdaNHdCQlpPS3Y1V05UN284cy9mNDFSbDN3QUhGZEJxQ0hRd1M5Vld4YzlDMTlqejRmeld5bHk3QmpLTnRReU9vNUg1TTY4QWo2SEhFV1BVYWRRa3IrR20wcUFBQU1HVWxFUVZTL1Vhei83U3MyNWZ4QTFqbDNrZGhqYU4yNGxkdldzSFQ2bTFSc1hVbi80eTVoMjlJNXBBMDRIR2RpWjJhL2NoMUJYelZESjF4TG42UE93V3lQSXFYL0tEb1BPWnFxNHZXcy92bERFcm9Pb21UMVFwd0o2Y1NrOW1MaEJ3K1QzRGViak5OdlFnaU4vSzlmcEZPdjRaaHNVUVE5bFd6Ty9aSGVSMDVFQWpzM0xhTml5d3BHWC9JSXY3MTNQeXRuLzQrWTVPNkVnejZjOGFta0RqeWNyUVV6MGN3MlNsYjlUcjlqTHNSVHZoM1B6cTFrVDdxYmtNL05paG52c21yMi8raWFlU0taWjkxRzZicDhDcWUrUXRXT3pZU0RmdXh4S1dobWE1UDdhYlk1MlpJM2czREFTMnBxNnMvRnhjVWJEL1RuUUtIWUg2alVRb3IyaUphVmxmV2JFT0t3UVNkZlJjL1JUY053TldiMXJQZnBQT3hZb3BPN1VibDlEUXZmdXcraG1laWFQWTZCSjE1ZTEwNUt5Y2JmdjZMN2lBbVlyUGE2Y205RkVmYVlKTFJkV2NLYlJVb0RJYlNhUHNVNEUxcE9MMWZiZHNrM0w1SFNmeFNyWnI1TDJ1Q2o2SC9jSmRUKzF5dGFOb2VZMUY3OCtzYnRTQ25wTWZJVUJvNjdzbTZNb0xjS3F6T1dnTHNDYTFSOGsvaWQ3dExOTFByZ1FUcjF5V0xZNmJmVWxlOVl2WWkxY3o2aVM4WnhkQmwrQW1iYkxnOVBuMnNIVy9OL3dsMjJsZUZuMzlGZy8yRjkxczM3ak5XejNnUDRKRGMzOTRMZDNoaUZvb09nbEo2aVhaS1JrWkZ0TXBrV1dleFIyaEhYdklRakxxV3RSZnJUaFB4dUxQYU9rM3pjNTlyQjNGZXVRa3JwcWE2dVRscTdkbTJncldWU0tQNHNhbnBUMFM0cEtTa3BTazlQajVONitJaWQ2L05KRzNvc21DeDduT1pzejRkb1pocXhQUjhtZXhRNzErVVFkSmRiYlRiYnZLS2lvbld0Zkh3S1JidEZLVDFGdTZXNHVIaDJXbHJhMkpDdnFtZGw4VHFTQjQ5RklwQ1NkbjNvNFJDSTlpOW5hNDZndHhMWHBrS2tsQlhGeGNWcWc3cWl3NlAyNlNuYU15Rk4weVlaaHJHNFluMWVqNVhUWHFiZmhKc1FvbjMvVmxzMzQyM01qaGg2akxtb3JVWDUwOFIyaSt5VkZFSWMxY2FpS0JUN0JLWDBGTzJhbkp5Y3NveU1qTlBNWnZQUEpVdG1KWVVEWHZxZmRnZWEyZExXb2pXTGExTWgyL08reHhiVGlkSVY4NXB0azNYNWk0Z1duRWZhRzQ3a25vQkFTcU4vVzh1aVVPd0xsQ09Mb2tPUWtaRXgxR1F5elJCQ3BNWjJ6MkRBMmZkZ3N1eTc3T0Q3QWwvNU5sWk9lUWlUMVVscTFnUlNoNCt2cXd2NzNhejY0aEhzQ1ozcE0rSFdOcFJ5NzhsNzgzb0NyaUlDZ1VDUFpjdVdxZXpwaWc1Tis1NG5VaWhxS0NrcDJaR2FtdnFORU9Mc1lOV08ySXAxaTRucGxvSEpIdFBtNjE1U2duZm5WbFpOK1JmZGo3MmN0RkZuczM3Nks0U0RBYUk3RDZLNmFCV3JQdjhYanVTZTlCeDNVNGRZbDZ4L1ZHOWRocjk4SzVxbXpTZ3VMbDZ6NTZlbFVMUmZsS1duNkZCa1ptYjJGRUpNRTBJTTFxd09lcDU4Sy9GOVJyZTFXRlJ2TGlCWVhVYlNrQk1BQ0ZhWHNmYkxmMkdFZzRTcXkrZ3k5bkpTc2s1cll5bi9HRnZudk1PTzNHK1FVbDZWbDVmM1ZsdkxvMUQ4R1pTbHAraFFGQmNYdTFKU1V0N1ZOSzJ2MU1OREtsYlBRdzhGY1hZZGdoUjdqdHl5dnc1TFhDcTJwTzU0ZHF5bmZNVnNpaGQ4UnNpOWs5amVJNUZTVXJudWR6ekZxd2xVRmhQMFZLQ0hBcGlqRXR0OFcwSnJEbS94YXR4Ymx5S0UrTG1vcU9qM1AvSDRGSW8ycDJPc3Bpc1U5U2dzTFBRQTUyZG5aLzhPL0h0SHpwZG1ZWXNtZWNUWmJTYlR0bG4vUitXYWVWaGpVNG5xT3BTVXd5OGtxc3ZRdXF6bUlYY1puaTFMOEphc29XcFRBZkdEanNXVzNMZk41TjBiaENVU3pjVXdqTmcyRmtXaCtOTW9wYWZvc09UbTVqNy8vKzNkVzJ3Y1Z4MEc4TzgvczVmRVhpZDJiVGZySmlWdWxLN1ZSRmxmMGxBaWVrSDBvWWlpRUNyNkFLb0Vxa3BWK2tCVktsU1FXZ0dDVW01cVVDTjRBYUZJUlZGQnBVajBKYVdVaERaSzFMclpxWU1UNmxoT2JJT3g2OXZXRzE5MloyZk9ud2U3VmtvVnNObTF4N1ArZnRKS25sM3I3R2V0ckU5ejlzeVo5dmIydUlnODdVNVBmT2ptcTZ1cDhXTmZ4SlpiNzBmUEwrOER4TWJNME44QkFJV0pmc1RybXhkL3J6QTVnSmF2L0FaaVJ3UE51eHkrN3dNQVJHU1o5N0luV250WWVoUnFxam9wSWpDZUM2UEJsWWpFYXhaMk1hbkI5bnQvdFBoODM1RUhQbkI4OGJtdndxaENBc3k2WEY0KzkvNlA0MEhtSUNvSGxoNkZtb2hNQUlBM2wvdWZkd0pmRFg3K01nWmUrTlpWajcyWkxId0RTSWlXa0JWbjUwdFBWVmw2Rkhvc1BRbzFWUjBXRVhqVGsydGl1dENLSjlCMDhBZUx4NFBQUGZDQjQzOGNmWGorSG5jU2ZOYWxjaWNIQUFBaWNpbmdLRVFsWStsUnFJbElMd0M0VThQenBSZndLWlJmbU1iUWk0OWYvWGcyQzErQnNIU2UraDRLNC8xUTFZTGpPRjFCNXlFcUZVdVBRczF4bkxHT2pvNUJkV2MrVXNqK0U1SGFiWUhtaVZRM29QR3pQN3pxNisvKy91dWhPdE1yVGc0Q3hvT0k5QUFvQnAySHFGUXNQUW85WTh3eHk3SWVuTzN2UkNJZGJPazFmdjR3ekgvNWJySHhjOC9NWC8rMkJyNS9YSXJaZ2JjQUFLcDZLdUFvUkdYQjBxTks4RWNBRDg1ZE9vMk5ldzRHbmFWeXFHS3U5d1FBd0xLc0k0Rm1JU29UbGg2RjN2ajQrRjhhR3h1ejNtUi9YV0Z5RUpIYTY0T09WQkhjSVFmKzlCZ0E5SjA1YythTm9QTVFsUU8zSWFQUXkrVnlYbE5UVTBKRWJqZUZHVVN1dnlYd1RackQvakRHeDh4Zm40SG1jMURWNzQ2TWpMRDBxQ0tFNkdvaG9xdExwVklOMWRYVnZTSldiZFdubm9KOXpRMUJSd3ExWXU4cnlIZitHZ0F1WmpLWkZBQS80RWhFWmNFelBhb0lFeE1UczhsazhyS0kzTzFuQjJEdnVBTUtLL0RObXNQNDhMT1hrSC85RUZTTlVkV0hSa1pHdXYrdkQ0Vm9EZUtaSGxXUzZNSW0xQjMyalhjaDJ2R2xvUE9Fams2UG9uRDgrOERzT0ZUMXNPTTRYd3M2RTFFNWNTRUxWWktpNjdvSG85SG9XMzd2eTlkaTB6WllPKzRNT2xObzZIdjk4RjU3R2loY2hxcSs1ampPbzBGbklpbzNUbTlTUlJrZEhjMGxrOGxUSXZJRkhYYWlhc2VnOVRldTNIU2dsNGRhZGpCVGtiNExWWVZLYWRPNHhuZ3dGLzhNYy9vdzRNMUJWVjhkR3h1N081Zkx1YVYrSGtSckRhYzNxU0sxdDdmdkY1R1hBTlJqKyszUTlIMUF0THA4YjZBZXBQY1ljTzUzME90dUJtNVo1VmxBOXpMa2xjZUJ3aFRRZkFlUTdJRFc3d1RpdFVzZm96Z0wrVmNuMFBNU01EME1BSjZxUHVzNHpqY0FoT1R5ZWFMbFllbFJ4VXFuMHkyUlNPUVBBRzdTRGJVd3JWK0dKanNBc1VvWVZTRVRGMkIxSDRWayt4YWY5Vzk3RWxyZlVuTG1wYkxlL2hXcy9oTWZUcGRJUXV0MkFyWE4wSTNYQUxFYUlCSmJXS0hpQW9VY1pIb1lNdkVPTUhZZXNyQTFqS3FlRXBISE1wa003NHhPRlkybFJ4VnQ5Kzdkc1dnMCtqM0xzaDRGRU5WRUU3elVBZWlXTm1nc3NmU0J2RHlzc1c3WWZTL0RtbmdIQUtDcUF3QzZST1NBVm05QjhiWnZRK00xSy9KM1hNa2E3a1QweldlaHFqUEdtSHRzMjk2bnFwOFFrWDBBTmk5MUhGV2RCUEFuMy9kL2NmYnMyZGRYTGpIUjJzSFNvM1dodGJVMVpkdjJrNnA2cjRqRUZRTFR1QnVtL2lhWW1xM1E2bXVoZGh5d1k0QXBRb3F6a1B3VUpEY0lPOXNMYS9Rc3hIanZEemNNNE9jakl5T0g2dXJxdkZnc2RrSkU5cHZOMjFIWS8wMW9kQmxsdWt6MjJOOFFlK09uZ1BFVndDT080eHkrNG1Vcm5VN3ZzaXhycjJWWnUxUTFDYUJXUkRaZ2ZycHlWbFhmVmRVTEluTFNjWndNT0kxSjZ3eExqOWFWbHBhVzY2cXFxdTRYa1U4RCtDaVd1SmhMVmFjQkhBZndndXU2ejU4N2QyNXhrY2VlUFh2cUlwSElTUkhaWlRZMllPN21SMkEyYlM5dmNGWEUrbzhoZnY1NXpNOVY0cWxNSnZORWVkK0VxUEt4OUdqZGFtdHJxd1d3ejdLc2ZjYVluU0pTQXlBaElyNnE1Z0JNaVVpMzcvdWRudWU5ZldYUi9hZFVLdFdRU0NSK0MrQ1RLaGJjNXJ0UTJQRVphS3owNlU1N3FnOGJ6aDlGNUwzNVd3Y0NlQ0tUeWZ5azVJR0oxaUdXSGxINVdPM3Q3ZDhSa2NjQVZLa1ZnN3YxVmhTMmZoeis1aHVnc3ZRcmhLUTRnK2g0TitLRHJ5S2E3UUVBcU9vRlk4eERYVjFkeDFjb1AxSEZZK2tSbFZrNm5kNW0yL2FQQWR3akluRUFVSHNEM1ByZDhEWTF3Ni9hQW8xdGdyRmpnQldCK0M3RXo4UEtUOEtlR1VZMDI0UEkxTVhGZjA1VkhRSnd5SEdjbjRGN1lCS1ZoS1ZIdEVMMjd0M2JZSXg1R01BQkVXbkQ4amFEbUFKd1VsV1BPSTd6SXJqZ2hLZ3NXSHBFcTJCaHNjdWRBRnBGSkFXZ0hrQUNRQXpBek1KQ21TRUE1NDB4YjNaMWRaMEd6K3FJaUlpSWlJaUlpSWlJaUlpSWlJaUlpSWlJaUlpSWlJaUlpSWlJaUlpSWlJaUlpSWlJaUlpSWlJaUlpSWlJaUlpSWlJaUlpSWlJaUlpSWlJaUlpSWlJaUlpSWlJaUlpSWlJaUlpSWlJaUlpSWlJaUlpSWlJaUlpSWlJaUlpSWlJaUlpSWlJaUlpSWlHalYvQnRKdyt6VkYxdmZLZ0FBQUFCSlJVNUVya0pnZ2c9PSIsCgkiVGhlbWUiIDogIiIsCgkiVHlwZSIgOiAiZmxvdyIsCgkiVmVyc2lvbiIgOiAiIgp9Cg=="/>
    </extobj>
  </extobjs>
</s:customData>
</file>

<file path=customXml/itemProps1.xml><?xml version="1.0" encoding="utf-8"?>
<ds:datastoreItem xmlns:ds="http://schemas.openxmlformats.org/officeDocument/2006/customXml" ds:itemID="{20096EF3-2B22-41BD-8804-533FB61BB795}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蓝灰简约模板</Template>
  <TotalTime>3</TotalTime>
  <Words>1389</Words>
  <Application>Microsoft Office PowerPoint</Application>
  <PresentationFormat>自定义</PresentationFormat>
  <Paragraphs>213</Paragraphs>
  <Slides>26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Lifeline JL</vt:lpstr>
      <vt:lpstr>汉仪中黑简</vt:lpstr>
      <vt:lpstr>微软雅黑</vt:lpstr>
      <vt:lpstr>微软雅黑 Light</vt:lpstr>
      <vt:lpstr>Agency FB</vt:lpstr>
      <vt:lpstr>Arial</vt:lpstr>
      <vt:lpstr>Calibri</vt:lpstr>
      <vt:lpstr>Wingdings</vt:lpstr>
      <vt:lpstr>2_默认设计模板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j dh</cp:lastModifiedBy>
  <cp:revision>274</cp:revision>
  <dcterms:created xsi:type="dcterms:W3CDTF">2018-04-10T14:24:00Z</dcterms:created>
  <dcterms:modified xsi:type="dcterms:W3CDTF">2023-03-15T03:35:58Z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2052-11.1.0.13012</vt:lpwstr>
  </property>
  <property fmtid="{D5CDD505-2E9C-101B-9397-08002B2CF9AE}" pid="3" name="ICV">
    <vt:lpwstr>B17CFD658D254B7F920AA460E07BAF6D</vt:lpwstr>
  </property>
</Properties>
</file>